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2" r:id="rId3"/>
    <p:sldId id="295" r:id="rId4"/>
    <p:sldId id="289" r:id="rId5"/>
    <p:sldId id="292" r:id="rId6"/>
    <p:sldId id="293" r:id="rId7"/>
    <p:sldId id="297" r:id="rId8"/>
    <p:sldId id="26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96" r:id="rId18"/>
    <p:sldId id="266" r:id="rId19"/>
    <p:sldId id="270" r:id="rId20"/>
    <p:sldId id="267" r:id="rId21"/>
    <p:sldId id="301" r:id="rId22"/>
    <p:sldId id="299" r:id="rId23"/>
    <p:sldId id="304" r:id="rId24"/>
    <p:sldId id="303" r:id="rId25"/>
    <p:sldId id="302" r:id="rId26"/>
    <p:sldId id="298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727BB-11DD-4B11-BEB0-52F470F04E9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B1C0A-B336-4777-8811-F8DA0DC921AA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0DA883C0-FA58-40C5-8BE1-314C57ABCE6D}" type="parTrans" cxnId="{2837AB64-4603-40FF-9B75-6EDC74ABC743}">
      <dgm:prSet/>
      <dgm:spPr/>
      <dgm:t>
        <a:bodyPr/>
        <a:lstStyle/>
        <a:p>
          <a:endParaRPr lang="ru-RU"/>
        </a:p>
      </dgm:t>
    </dgm:pt>
    <dgm:pt modelId="{0FF39797-9AAB-4B49-9088-BC563AE49FC7}" type="sibTrans" cxnId="{2837AB64-4603-40FF-9B75-6EDC74ABC743}">
      <dgm:prSet/>
      <dgm:spPr/>
      <dgm:t>
        <a:bodyPr/>
        <a:lstStyle/>
        <a:p>
          <a:endParaRPr lang="ru-RU"/>
        </a:p>
      </dgm:t>
    </dgm:pt>
    <dgm:pt modelId="{BA16EA07-92C4-45A7-8089-78F5B75E3099}">
      <dgm:prSet phldrT="[Текст]" custT="1"/>
      <dgm:spPr/>
      <dgm:t>
        <a:bodyPr/>
        <a:lstStyle/>
        <a:p>
          <a:r>
            <a:rPr lang="ru-RU" sz="1800" dirty="0" smtClean="0"/>
            <a:t>общий объем доходов </a:t>
          </a:r>
          <a:r>
            <a:rPr lang="ru-RU" sz="1800" b="1" dirty="0" smtClean="0">
              <a:solidFill>
                <a:srgbClr val="002060"/>
              </a:solidFill>
            </a:rPr>
            <a:t>123 600,0</a:t>
          </a:r>
          <a:r>
            <a:rPr lang="ru-RU" sz="1800" dirty="0" smtClean="0"/>
            <a:t> тыс. руб.</a:t>
          </a:r>
          <a:endParaRPr lang="ru-RU" sz="1800" dirty="0"/>
        </a:p>
      </dgm:t>
    </dgm:pt>
    <dgm:pt modelId="{F073BA82-6410-45FF-967A-0EDB7F5A079C}" type="parTrans" cxnId="{29C06751-4D18-4D3F-9B53-8A4B7313E7FA}">
      <dgm:prSet/>
      <dgm:spPr/>
      <dgm:t>
        <a:bodyPr/>
        <a:lstStyle/>
        <a:p>
          <a:endParaRPr lang="ru-RU"/>
        </a:p>
      </dgm:t>
    </dgm:pt>
    <dgm:pt modelId="{72005AA3-C88C-42B2-A7C4-2C006A408506}" type="sibTrans" cxnId="{29C06751-4D18-4D3F-9B53-8A4B7313E7FA}">
      <dgm:prSet/>
      <dgm:spPr/>
      <dgm:t>
        <a:bodyPr/>
        <a:lstStyle/>
        <a:p>
          <a:endParaRPr lang="ru-RU"/>
        </a:p>
      </dgm:t>
    </dgm:pt>
    <dgm:pt modelId="{C83A3E06-4639-4B42-95B5-14DDDCA9F66A}">
      <dgm:prSet phldrT="[Текст]" custT="1"/>
      <dgm:spPr/>
      <dgm:t>
        <a:bodyPr/>
        <a:lstStyle/>
        <a:p>
          <a:r>
            <a:rPr lang="ru-RU" sz="1800" dirty="0" smtClean="0"/>
            <a:t>общий объем расходов </a:t>
          </a:r>
          <a:r>
            <a:rPr lang="ru-RU" sz="1800" b="1" dirty="0" smtClean="0">
              <a:solidFill>
                <a:srgbClr val="002060"/>
              </a:solidFill>
            </a:rPr>
            <a:t>139 600,0</a:t>
          </a:r>
          <a:r>
            <a:rPr lang="ru-RU" sz="1800" dirty="0" smtClean="0"/>
            <a:t> тыс. руб.</a:t>
          </a:r>
          <a:endParaRPr lang="ru-RU" sz="1800" dirty="0"/>
        </a:p>
      </dgm:t>
    </dgm:pt>
    <dgm:pt modelId="{665E61A5-BB51-463D-85CF-6DC380C415B6}" type="parTrans" cxnId="{3D82DC42-5546-4AD2-9CFD-60FEB77E2F3B}">
      <dgm:prSet/>
      <dgm:spPr/>
      <dgm:t>
        <a:bodyPr/>
        <a:lstStyle/>
        <a:p>
          <a:endParaRPr lang="ru-RU"/>
        </a:p>
      </dgm:t>
    </dgm:pt>
    <dgm:pt modelId="{B7528CFC-8DBD-467D-813E-F2B7769D45D1}" type="sibTrans" cxnId="{3D82DC42-5546-4AD2-9CFD-60FEB77E2F3B}">
      <dgm:prSet/>
      <dgm:spPr/>
      <dgm:t>
        <a:bodyPr/>
        <a:lstStyle/>
        <a:p>
          <a:endParaRPr lang="ru-RU"/>
        </a:p>
      </dgm:t>
    </dgm:pt>
    <dgm:pt modelId="{C7DD565C-98B6-4628-BBA8-F568057B895C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3D49AB4D-3A3E-4A49-9EC2-D423EE2F5E27}" type="parTrans" cxnId="{867115A9-0FC3-4430-9C87-397E70B99A4F}">
      <dgm:prSet/>
      <dgm:spPr/>
      <dgm:t>
        <a:bodyPr/>
        <a:lstStyle/>
        <a:p>
          <a:endParaRPr lang="ru-RU"/>
        </a:p>
      </dgm:t>
    </dgm:pt>
    <dgm:pt modelId="{98B49D85-D7D2-48CE-857E-E0BC8DAA3BB2}" type="sibTrans" cxnId="{867115A9-0FC3-4430-9C87-397E70B99A4F}">
      <dgm:prSet/>
      <dgm:spPr/>
      <dgm:t>
        <a:bodyPr/>
        <a:lstStyle/>
        <a:p>
          <a:endParaRPr lang="ru-RU"/>
        </a:p>
      </dgm:t>
    </dgm:pt>
    <dgm:pt modelId="{DCCCA057-25A3-4365-82FC-C23D03BEABE9}">
      <dgm:prSet phldrT="[Текст]" custT="1"/>
      <dgm:spPr/>
      <dgm:t>
        <a:bodyPr/>
        <a:lstStyle/>
        <a:p>
          <a:r>
            <a:rPr lang="ru-RU" sz="1800" dirty="0" smtClean="0"/>
            <a:t>общий объем доходов </a:t>
          </a:r>
          <a:r>
            <a:rPr lang="ru-RU" sz="1800" b="1" dirty="0" smtClean="0">
              <a:solidFill>
                <a:srgbClr val="002060"/>
              </a:solidFill>
            </a:rPr>
            <a:t>132 500,0</a:t>
          </a:r>
          <a:r>
            <a:rPr lang="ru-RU" sz="1800" dirty="0" smtClean="0"/>
            <a:t> тыс. руб.</a:t>
          </a:r>
          <a:endParaRPr lang="ru-RU" sz="1800" dirty="0"/>
        </a:p>
      </dgm:t>
    </dgm:pt>
    <dgm:pt modelId="{9A7EC428-8E36-4014-9BDD-B6DDCB7B7CEC}" type="parTrans" cxnId="{49F9F4F5-3C9C-4176-8D09-5547CF6F909C}">
      <dgm:prSet/>
      <dgm:spPr/>
      <dgm:t>
        <a:bodyPr/>
        <a:lstStyle/>
        <a:p>
          <a:endParaRPr lang="ru-RU"/>
        </a:p>
      </dgm:t>
    </dgm:pt>
    <dgm:pt modelId="{03BE69A7-0B7B-4170-884B-B9E8EE59D9AC}" type="sibTrans" cxnId="{49F9F4F5-3C9C-4176-8D09-5547CF6F909C}">
      <dgm:prSet/>
      <dgm:spPr/>
      <dgm:t>
        <a:bodyPr/>
        <a:lstStyle/>
        <a:p>
          <a:endParaRPr lang="ru-RU"/>
        </a:p>
      </dgm:t>
    </dgm:pt>
    <dgm:pt modelId="{465BBAEB-F175-42FD-8EE7-682EFB09927A}">
      <dgm:prSet phldrT="[Текст]" custT="1"/>
      <dgm:spPr/>
      <dgm:t>
        <a:bodyPr/>
        <a:lstStyle/>
        <a:p>
          <a:r>
            <a:rPr lang="ru-RU" sz="1800" dirty="0" smtClean="0"/>
            <a:t>общий объем расходов </a:t>
          </a:r>
          <a:r>
            <a:rPr lang="ru-RU" sz="1800" b="1" dirty="0" smtClean="0">
              <a:solidFill>
                <a:srgbClr val="002060"/>
              </a:solidFill>
            </a:rPr>
            <a:t>134 600,0</a:t>
          </a:r>
          <a:r>
            <a:rPr lang="ru-RU" sz="1800" dirty="0" smtClean="0"/>
            <a:t> тыс. руб.</a:t>
          </a:r>
          <a:endParaRPr lang="ru-RU" sz="1800" dirty="0"/>
        </a:p>
      </dgm:t>
    </dgm:pt>
    <dgm:pt modelId="{4F6A6B6E-506E-440F-A64A-CEF8BE913B09}" type="parTrans" cxnId="{8ADC6F63-E875-4B5B-919F-D992BD2BD24C}">
      <dgm:prSet/>
      <dgm:spPr/>
      <dgm:t>
        <a:bodyPr/>
        <a:lstStyle/>
        <a:p>
          <a:endParaRPr lang="ru-RU"/>
        </a:p>
      </dgm:t>
    </dgm:pt>
    <dgm:pt modelId="{AF1BFCA7-13B1-49F1-8EA3-09A33833B25F}" type="sibTrans" cxnId="{8ADC6F63-E875-4B5B-919F-D992BD2BD24C}">
      <dgm:prSet/>
      <dgm:spPr/>
      <dgm:t>
        <a:bodyPr/>
        <a:lstStyle/>
        <a:p>
          <a:endParaRPr lang="ru-RU"/>
        </a:p>
      </dgm:t>
    </dgm:pt>
    <dgm:pt modelId="{171AF990-2E0B-4DF3-9F9C-F93293C14100}">
      <dgm:prSet phldrT="[Текст]"/>
      <dgm:spPr/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EAF179A2-61E0-4800-96E1-7CF37786B7AD}" type="parTrans" cxnId="{16F3F383-6041-44D2-9C45-01C9115280F9}">
      <dgm:prSet/>
      <dgm:spPr/>
      <dgm:t>
        <a:bodyPr/>
        <a:lstStyle/>
        <a:p>
          <a:endParaRPr lang="ru-RU"/>
        </a:p>
      </dgm:t>
    </dgm:pt>
    <dgm:pt modelId="{B3554F00-72C2-42AF-954F-177D5241341E}" type="sibTrans" cxnId="{16F3F383-6041-44D2-9C45-01C9115280F9}">
      <dgm:prSet/>
      <dgm:spPr/>
      <dgm:t>
        <a:bodyPr/>
        <a:lstStyle/>
        <a:p>
          <a:endParaRPr lang="ru-RU"/>
        </a:p>
      </dgm:t>
    </dgm:pt>
    <dgm:pt modelId="{38EC039F-57A3-4E4B-9286-40E50651E7D5}">
      <dgm:prSet phldrT="[Текст]" custT="1"/>
      <dgm:spPr/>
      <dgm:t>
        <a:bodyPr/>
        <a:lstStyle/>
        <a:p>
          <a:r>
            <a:rPr lang="ru-RU" sz="1800" dirty="0" smtClean="0"/>
            <a:t>общий объем доходов </a:t>
          </a:r>
          <a:r>
            <a:rPr lang="ru-RU" sz="1800" b="1" dirty="0" smtClean="0">
              <a:solidFill>
                <a:srgbClr val="002060"/>
              </a:solidFill>
            </a:rPr>
            <a:t>138 800,0</a:t>
          </a:r>
          <a:r>
            <a:rPr lang="ru-RU" sz="1800" dirty="0" smtClean="0"/>
            <a:t> тыс. руб.</a:t>
          </a:r>
          <a:endParaRPr lang="ru-RU" sz="1800" dirty="0"/>
        </a:p>
      </dgm:t>
    </dgm:pt>
    <dgm:pt modelId="{569B8B74-17F2-4968-A2F2-2EC2C55FF31F}" type="parTrans" cxnId="{B87E3B9F-788C-486C-A907-BCC92F96CA99}">
      <dgm:prSet/>
      <dgm:spPr/>
      <dgm:t>
        <a:bodyPr/>
        <a:lstStyle/>
        <a:p>
          <a:endParaRPr lang="ru-RU"/>
        </a:p>
      </dgm:t>
    </dgm:pt>
    <dgm:pt modelId="{16F3C49C-C137-4120-B0EA-EDD16814457B}" type="sibTrans" cxnId="{B87E3B9F-788C-486C-A907-BCC92F96CA99}">
      <dgm:prSet/>
      <dgm:spPr/>
      <dgm:t>
        <a:bodyPr/>
        <a:lstStyle/>
        <a:p>
          <a:endParaRPr lang="ru-RU"/>
        </a:p>
      </dgm:t>
    </dgm:pt>
    <dgm:pt modelId="{525BE5E5-5DEC-420E-9B33-8DB05AB00F52}">
      <dgm:prSet phldrT="[Текст]" custT="1"/>
      <dgm:spPr/>
      <dgm:t>
        <a:bodyPr/>
        <a:lstStyle/>
        <a:p>
          <a:r>
            <a:rPr lang="ru-RU" sz="1800" dirty="0" smtClean="0"/>
            <a:t>общий объем расходов </a:t>
          </a:r>
          <a:r>
            <a:rPr lang="ru-RU" sz="1800" b="1" dirty="0" smtClean="0">
              <a:solidFill>
                <a:srgbClr val="002060"/>
              </a:solidFill>
            </a:rPr>
            <a:t>140 900,0</a:t>
          </a:r>
          <a:r>
            <a:rPr lang="ru-RU" sz="1800" dirty="0" smtClean="0"/>
            <a:t> тыс. руб.</a:t>
          </a:r>
          <a:endParaRPr lang="ru-RU" sz="1800" dirty="0"/>
        </a:p>
      </dgm:t>
    </dgm:pt>
    <dgm:pt modelId="{69DAADA9-D758-48BF-8347-F3C929F3DDAE}" type="parTrans" cxnId="{4C717327-B2B4-4675-8480-1C65DBCF348C}">
      <dgm:prSet/>
      <dgm:spPr/>
      <dgm:t>
        <a:bodyPr/>
        <a:lstStyle/>
        <a:p>
          <a:endParaRPr lang="ru-RU"/>
        </a:p>
      </dgm:t>
    </dgm:pt>
    <dgm:pt modelId="{60360CA6-83F7-47C3-9942-AAF9EE003147}" type="sibTrans" cxnId="{4C717327-B2B4-4675-8480-1C65DBCF348C}">
      <dgm:prSet/>
      <dgm:spPr/>
      <dgm:t>
        <a:bodyPr/>
        <a:lstStyle/>
        <a:p>
          <a:endParaRPr lang="ru-RU"/>
        </a:p>
      </dgm:t>
    </dgm:pt>
    <dgm:pt modelId="{F95D5928-67F5-4BA9-828C-BBE393EAEC58}">
      <dgm:prSet phldrT="[Текст]" custT="1"/>
      <dgm:spPr/>
      <dgm:t>
        <a:bodyPr/>
        <a:lstStyle/>
        <a:p>
          <a:r>
            <a:rPr lang="ru-RU" sz="1800" dirty="0" smtClean="0"/>
            <a:t>дефицит бюджета </a:t>
          </a:r>
          <a:r>
            <a:rPr lang="ru-RU" sz="1800" b="1" dirty="0" smtClean="0">
              <a:solidFill>
                <a:srgbClr val="002060"/>
              </a:solidFill>
            </a:rPr>
            <a:t>16 000,0 </a:t>
          </a:r>
          <a:r>
            <a:rPr lang="ru-RU" sz="1800" dirty="0" smtClean="0"/>
            <a:t>тыс.руб.</a:t>
          </a:r>
          <a:endParaRPr lang="ru-RU" sz="1800" dirty="0"/>
        </a:p>
      </dgm:t>
    </dgm:pt>
    <dgm:pt modelId="{0FB45730-235A-482F-84AC-360210E002EB}" type="parTrans" cxnId="{84D77BCA-0A03-444A-A676-635DD18FED68}">
      <dgm:prSet/>
      <dgm:spPr/>
      <dgm:t>
        <a:bodyPr/>
        <a:lstStyle/>
        <a:p>
          <a:endParaRPr lang="ru-RU"/>
        </a:p>
      </dgm:t>
    </dgm:pt>
    <dgm:pt modelId="{6BAA1C0A-1280-47B3-B485-B43AF9F31CFF}" type="sibTrans" cxnId="{84D77BCA-0A03-444A-A676-635DD18FED68}">
      <dgm:prSet/>
      <dgm:spPr/>
      <dgm:t>
        <a:bodyPr/>
        <a:lstStyle/>
        <a:p>
          <a:endParaRPr lang="ru-RU"/>
        </a:p>
      </dgm:t>
    </dgm:pt>
    <dgm:pt modelId="{FE9C431C-3DF4-407C-8CA2-FE62E0E0D008}">
      <dgm:prSet phldrT="[Текст]" custT="1"/>
      <dgm:spPr/>
      <dgm:t>
        <a:bodyPr/>
        <a:lstStyle/>
        <a:p>
          <a:r>
            <a:rPr lang="ru-RU" sz="1800" dirty="0" smtClean="0"/>
            <a:t>дефицит бюджета в сумме </a:t>
          </a:r>
          <a:r>
            <a:rPr lang="ru-RU" sz="1800" b="1" dirty="0" smtClean="0">
              <a:solidFill>
                <a:srgbClr val="002060"/>
              </a:solidFill>
            </a:rPr>
            <a:t>2100,0</a:t>
          </a:r>
          <a:r>
            <a:rPr lang="ru-RU" sz="1800" dirty="0" smtClean="0"/>
            <a:t> тыс. руб.</a:t>
          </a:r>
          <a:endParaRPr lang="ru-RU" sz="1800" dirty="0"/>
        </a:p>
      </dgm:t>
    </dgm:pt>
    <dgm:pt modelId="{C16B6BB7-7D88-45DB-813D-D5F8DE450DDE}" type="parTrans" cxnId="{A6DE8C5B-33E9-407B-9F8D-225990C4BC9B}">
      <dgm:prSet/>
      <dgm:spPr/>
      <dgm:t>
        <a:bodyPr/>
        <a:lstStyle/>
        <a:p>
          <a:endParaRPr lang="ru-RU"/>
        </a:p>
      </dgm:t>
    </dgm:pt>
    <dgm:pt modelId="{604E58E8-06D4-49E3-A617-74026DD1B065}" type="sibTrans" cxnId="{A6DE8C5B-33E9-407B-9F8D-225990C4BC9B}">
      <dgm:prSet/>
      <dgm:spPr/>
      <dgm:t>
        <a:bodyPr/>
        <a:lstStyle/>
        <a:p>
          <a:endParaRPr lang="ru-RU"/>
        </a:p>
      </dgm:t>
    </dgm:pt>
    <dgm:pt modelId="{54F422F1-9AB5-4308-879A-00AB78BC0C73}">
      <dgm:prSet phldrT="[Текст]" custT="1"/>
      <dgm:spPr/>
      <dgm:t>
        <a:bodyPr/>
        <a:lstStyle/>
        <a:p>
          <a:r>
            <a:rPr lang="ru-RU" sz="1800" dirty="0" smtClean="0"/>
            <a:t>дефицит бюджета в сумме </a:t>
          </a:r>
          <a:r>
            <a:rPr lang="ru-RU" sz="1800" b="1" dirty="0" smtClean="0">
              <a:solidFill>
                <a:srgbClr val="002060"/>
              </a:solidFill>
            </a:rPr>
            <a:t>2100,0 </a:t>
          </a:r>
          <a:r>
            <a:rPr lang="ru-RU" sz="1800" dirty="0" smtClean="0"/>
            <a:t>тыс. руб.</a:t>
          </a:r>
          <a:endParaRPr lang="ru-RU" sz="1800" dirty="0"/>
        </a:p>
      </dgm:t>
    </dgm:pt>
    <dgm:pt modelId="{1CAD0D4A-3FBE-4A95-A0DA-395B5A556022}" type="parTrans" cxnId="{D242056C-B4D3-4B37-BBA1-2C7A648EBC6B}">
      <dgm:prSet/>
      <dgm:spPr/>
      <dgm:t>
        <a:bodyPr/>
        <a:lstStyle/>
        <a:p>
          <a:endParaRPr lang="ru-RU"/>
        </a:p>
      </dgm:t>
    </dgm:pt>
    <dgm:pt modelId="{EF410E17-13F0-45DF-B512-C9B181F830A7}" type="sibTrans" cxnId="{D242056C-B4D3-4B37-BBA1-2C7A648EBC6B}">
      <dgm:prSet/>
      <dgm:spPr/>
      <dgm:t>
        <a:bodyPr/>
        <a:lstStyle/>
        <a:p>
          <a:endParaRPr lang="ru-RU"/>
        </a:p>
      </dgm:t>
    </dgm:pt>
    <dgm:pt modelId="{1CF7A775-2060-48EA-93E6-5D354261E8E8}" type="pres">
      <dgm:prSet presAssocID="{034727BB-11DD-4B11-BEB0-52F470F04E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4F8EC-033C-4444-BCCC-4C81BB0B1517}" type="pres">
      <dgm:prSet presAssocID="{1C3B1C0A-B336-4777-8811-F8DA0DC921AA}" presName="linNode" presStyleCnt="0"/>
      <dgm:spPr/>
    </dgm:pt>
    <dgm:pt modelId="{E545A9D9-63FA-4BE2-A5E5-F6BFD09225BE}" type="pres">
      <dgm:prSet presAssocID="{1C3B1C0A-B336-4777-8811-F8DA0DC921A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60DD4-35CD-438C-A71E-AF6366050811}" type="pres">
      <dgm:prSet presAssocID="{1C3B1C0A-B336-4777-8811-F8DA0DC921A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A299D-81D6-4E62-BC17-0ABDD30C092F}" type="pres">
      <dgm:prSet presAssocID="{0FF39797-9AAB-4B49-9088-BC563AE49FC7}" presName="sp" presStyleCnt="0"/>
      <dgm:spPr/>
    </dgm:pt>
    <dgm:pt modelId="{74F0B2BB-9452-4C61-8015-5A89D669B6E2}" type="pres">
      <dgm:prSet presAssocID="{C7DD565C-98B6-4628-BBA8-F568057B895C}" presName="linNode" presStyleCnt="0"/>
      <dgm:spPr/>
    </dgm:pt>
    <dgm:pt modelId="{03485A9E-CD08-46C9-8E1B-E2CC50D3FE6D}" type="pres">
      <dgm:prSet presAssocID="{C7DD565C-98B6-4628-BBA8-F568057B89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D6EFE-F3F6-42DE-9E50-8EBADEF37003}" type="pres">
      <dgm:prSet presAssocID="{C7DD565C-98B6-4628-BBA8-F568057B895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9A006-F273-4C40-B16D-BBB118B45E6A}" type="pres">
      <dgm:prSet presAssocID="{98B49D85-D7D2-48CE-857E-E0BC8DAA3BB2}" presName="sp" presStyleCnt="0"/>
      <dgm:spPr/>
    </dgm:pt>
    <dgm:pt modelId="{BEFDB7B8-00AD-4BF3-B4F9-03A560DC1BDA}" type="pres">
      <dgm:prSet presAssocID="{171AF990-2E0B-4DF3-9F9C-F93293C14100}" presName="linNode" presStyleCnt="0"/>
      <dgm:spPr/>
    </dgm:pt>
    <dgm:pt modelId="{9CD96F12-FF96-41AF-91C5-CAAAF196EB05}" type="pres">
      <dgm:prSet presAssocID="{171AF990-2E0B-4DF3-9F9C-F93293C1410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EE5AF-6ACB-467F-92FE-CB7681A94BEA}" type="pres">
      <dgm:prSet presAssocID="{171AF990-2E0B-4DF3-9F9C-F93293C1410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CA59C-4649-4737-8B59-B90F85EF85A7}" type="presOf" srcId="{38EC039F-57A3-4E4B-9286-40E50651E7D5}" destId="{9AFEE5AF-6ACB-467F-92FE-CB7681A94BEA}" srcOrd="0" destOrd="0" presId="urn:microsoft.com/office/officeart/2005/8/layout/vList5"/>
    <dgm:cxn modelId="{3D82DC42-5546-4AD2-9CFD-60FEB77E2F3B}" srcId="{1C3B1C0A-B336-4777-8811-F8DA0DC921AA}" destId="{C83A3E06-4639-4B42-95B5-14DDDCA9F66A}" srcOrd="1" destOrd="0" parTransId="{665E61A5-BB51-463D-85CF-6DC380C415B6}" sibTransId="{B7528CFC-8DBD-467D-813E-F2B7769D45D1}"/>
    <dgm:cxn modelId="{867115A9-0FC3-4430-9C87-397E70B99A4F}" srcId="{034727BB-11DD-4B11-BEB0-52F470F04E9F}" destId="{C7DD565C-98B6-4628-BBA8-F568057B895C}" srcOrd="1" destOrd="0" parTransId="{3D49AB4D-3A3E-4A49-9EC2-D423EE2F5E27}" sibTransId="{98B49D85-D7D2-48CE-857E-E0BC8DAA3BB2}"/>
    <dgm:cxn modelId="{9BF96D21-5AAB-4228-9701-404E97D2C2A1}" type="presOf" srcId="{BA16EA07-92C4-45A7-8089-78F5B75E3099}" destId="{0A960DD4-35CD-438C-A71E-AF6366050811}" srcOrd="0" destOrd="0" presId="urn:microsoft.com/office/officeart/2005/8/layout/vList5"/>
    <dgm:cxn modelId="{B0EE2316-7B17-4394-AAE7-53158282A284}" type="presOf" srcId="{F95D5928-67F5-4BA9-828C-BBE393EAEC58}" destId="{0A960DD4-35CD-438C-A71E-AF6366050811}" srcOrd="0" destOrd="2" presId="urn:microsoft.com/office/officeart/2005/8/layout/vList5"/>
    <dgm:cxn modelId="{4C717327-B2B4-4675-8480-1C65DBCF348C}" srcId="{171AF990-2E0B-4DF3-9F9C-F93293C14100}" destId="{525BE5E5-5DEC-420E-9B33-8DB05AB00F52}" srcOrd="1" destOrd="0" parTransId="{69DAADA9-D758-48BF-8347-F3C929F3DDAE}" sibTransId="{60360CA6-83F7-47C3-9942-AAF9EE003147}"/>
    <dgm:cxn modelId="{49F9F4F5-3C9C-4176-8D09-5547CF6F909C}" srcId="{C7DD565C-98B6-4628-BBA8-F568057B895C}" destId="{DCCCA057-25A3-4365-82FC-C23D03BEABE9}" srcOrd="0" destOrd="0" parTransId="{9A7EC428-8E36-4014-9BDD-B6DDCB7B7CEC}" sibTransId="{03BE69A7-0B7B-4170-884B-B9E8EE59D9AC}"/>
    <dgm:cxn modelId="{E6EDA39B-763C-432C-8E79-B56C0D07B7DB}" type="presOf" srcId="{54F422F1-9AB5-4308-879A-00AB78BC0C73}" destId="{9AFEE5AF-6ACB-467F-92FE-CB7681A94BEA}" srcOrd="0" destOrd="2" presId="urn:microsoft.com/office/officeart/2005/8/layout/vList5"/>
    <dgm:cxn modelId="{29C06751-4D18-4D3F-9B53-8A4B7313E7FA}" srcId="{1C3B1C0A-B336-4777-8811-F8DA0DC921AA}" destId="{BA16EA07-92C4-45A7-8089-78F5B75E3099}" srcOrd="0" destOrd="0" parTransId="{F073BA82-6410-45FF-967A-0EDB7F5A079C}" sibTransId="{72005AA3-C88C-42B2-A7C4-2C006A408506}"/>
    <dgm:cxn modelId="{B87E3B9F-788C-486C-A907-BCC92F96CA99}" srcId="{171AF990-2E0B-4DF3-9F9C-F93293C14100}" destId="{38EC039F-57A3-4E4B-9286-40E50651E7D5}" srcOrd="0" destOrd="0" parTransId="{569B8B74-17F2-4968-A2F2-2EC2C55FF31F}" sibTransId="{16F3C49C-C137-4120-B0EA-EDD16814457B}"/>
    <dgm:cxn modelId="{7B8675D5-F3EA-4D5A-96C2-B1160DE663FD}" type="presOf" srcId="{171AF990-2E0B-4DF3-9F9C-F93293C14100}" destId="{9CD96F12-FF96-41AF-91C5-CAAAF196EB05}" srcOrd="0" destOrd="0" presId="urn:microsoft.com/office/officeart/2005/8/layout/vList5"/>
    <dgm:cxn modelId="{A5E2FAA3-6998-450D-8E2C-3AC65F70AFC9}" type="presOf" srcId="{DCCCA057-25A3-4365-82FC-C23D03BEABE9}" destId="{E4DD6EFE-F3F6-42DE-9E50-8EBADEF37003}" srcOrd="0" destOrd="0" presId="urn:microsoft.com/office/officeart/2005/8/layout/vList5"/>
    <dgm:cxn modelId="{1CD49720-22FA-4453-BE41-D399FD238501}" type="presOf" srcId="{1C3B1C0A-B336-4777-8811-F8DA0DC921AA}" destId="{E545A9D9-63FA-4BE2-A5E5-F6BFD09225BE}" srcOrd="0" destOrd="0" presId="urn:microsoft.com/office/officeart/2005/8/layout/vList5"/>
    <dgm:cxn modelId="{A6DE8C5B-33E9-407B-9F8D-225990C4BC9B}" srcId="{C7DD565C-98B6-4628-BBA8-F568057B895C}" destId="{FE9C431C-3DF4-407C-8CA2-FE62E0E0D008}" srcOrd="2" destOrd="0" parTransId="{C16B6BB7-7D88-45DB-813D-D5F8DE450DDE}" sibTransId="{604E58E8-06D4-49E3-A617-74026DD1B065}"/>
    <dgm:cxn modelId="{608D27ED-170E-45A0-9DA5-17D84935E90F}" type="presOf" srcId="{525BE5E5-5DEC-420E-9B33-8DB05AB00F52}" destId="{9AFEE5AF-6ACB-467F-92FE-CB7681A94BEA}" srcOrd="0" destOrd="1" presId="urn:microsoft.com/office/officeart/2005/8/layout/vList5"/>
    <dgm:cxn modelId="{16F3F383-6041-44D2-9C45-01C9115280F9}" srcId="{034727BB-11DD-4B11-BEB0-52F470F04E9F}" destId="{171AF990-2E0B-4DF3-9F9C-F93293C14100}" srcOrd="2" destOrd="0" parTransId="{EAF179A2-61E0-4800-96E1-7CF37786B7AD}" sibTransId="{B3554F00-72C2-42AF-954F-177D5241341E}"/>
    <dgm:cxn modelId="{D242056C-B4D3-4B37-BBA1-2C7A648EBC6B}" srcId="{171AF990-2E0B-4DF3-9F9C-F93293C14100}" destId="{54F422F1-9AB5-4308-879A-00AB78BC0C73}" srcOrd="2" destOrd="0" parTransId="{1CAD0D4A-3FBE-4A95-A0DA-395B5A556022}" sibTransId="{EF410E17-13F0-45DF-B512-C9B181F830A7}"/>
    <dgm:cxn modelId="{4DE46433-750F-408E-AB1D-17BDB63994EB}" type="presOf" srcId="{FE9C431C-3DF4-407C-8CA2-FE62E0E0D008}" destId="{E4DD6EFE-F3F6-42DE-9E50-8EBADEF37003}" srcOrd="0" destOrd="2" presId="urn:microsoft.com/office/officeart/2005/8/layout/vList5"/>
    <dgm:cxn modelId="{5C9EA50B-DE73-4387-8B7B-1EBFDA324A52}" type="presOf" srcId="{C7DD565C-98B6-4628-BBA8-F568057B895C}" destId="{03485A9E-CD08-46C9-8E1B-E2CC50D3FE6D}" srcOrd="0" destOrd="0" presId="urn:microsoft.com/office/officeart/2005/8/layout/vList5"/>
    <dgm:cxn modelId="{84D77BCA-0A03-444A-A676-635DD18FED68}" srcId="{1C3B1C0A-B336-4777-8811-F8DA0DC921AA}" destId="{F95D5928-67F5-4BA9-828C-BBE393EAEC58}" srcOrd="2" destOrd="0" parTransId="{0FB45730-235A-482F-84AC-360210E002EB}" sibTransId="{6BAA1C0A-1280-47B3-B485-B43AF9F31CFF}"/>
    <dgm:cxn modelId="{2837AB64-4603-40FF-9B75-6EDC74ABC743}" srcId="{034727BB-11DD-4B11-BEB0-52F470F04E9F}" destId="{1C3B1C0A-B336-4777-8811-F8DA0DC921AA}" srcOrd="0" destOrd="0" parTransId="{0DA883C0-FA58-40C5-8BE1-314C57ABCE6D}" sibTransId="{0FF39797-9AAB-4B49-9088-BC563AE49FC7}"/>
    <dgm:cxn modelId="{9B449251-E6C0-403F-8D37-4B9F02A5339A}" type="presOf" srcId="{034727BB-11DD-4B11-BEB0-52F470F04E9F}" destId="{1CF7A775-2060-48EA-93E6-5D354261E8E8}" srcOrd="0" destOrd="0" presId="urn:microsoft.com/office/officeart/2005/8/layout/vList5"/>
    <dgm:cxn modelId="{F8068741-49A2-46A6-95DF-0F3B5EF09F8B}" type="presOf" srcId="{465BBAEB-F175-42FD-8EE7-682EFB09927A}" destId="{E4DD6EFE-F3F6-42DE-9E50-8EBADEF37003}" srcOrd="0" destOrd="1" presId="urn:microsoft.com/office/officeart/2005/8/layout/vList5"/>
    <dgm:cxn modelId="{8ADC6F63-E875-4B5B-919F-D992BD2BD24C}" srcId="{C7DD565C-98B6-4628-BBA8-F568057B895C}" destId="{465BBAEB-F175-42FD-8EE7-682EFB09927A}" srcOrd="1" destOrd="0" parTransId="{4F6A6B6E-506E-440F-A64A-CEF8BE913B09}" sibTransId="{AF1BFCA7-13B1-49F1-8EA3-09A33833B25F}"/>
    <dgm:cxn modelId="{4FFD0D9F-F673-49AA-85B9-FD822F278C61}" type="presOf" srcId="{C83A3E06-4639-4B42-95B5-14DDDCA9F66A}" destId="{0A960DD4-35CD-438C-A71E-AF6366050811}" srcOrd="0" destOrd="1" presId="urn:microsoft.com/office/officeart/2005/8/layout/vList5"/>
    <dgm:cxn modelId="{0FFA07F3-303C-4FA5-82AA-A97FF6A05F1C}" type="presParOf" srcId="{1CF7A775-2060-48EA-93E6-5D354261E8E8}" destId="{EF84F8EC-033C-4444-BCCC-4C81BB0B1517}" srcOrd="0" destOrd="0" presId="urn:microsoft.com/office/officeart/2005/8/layout/vList5"/>
    <dgm:cxn modelId="{DE77E111-4819-492E-AFA1-11154977086E}" type="presParOf" srcId="{EF84F8EC-033C-4444-BCCC-4C81BB0B1517}" destId="{E545A9D9-63FA-4BE2-A5E5-F6BFD09225BE}" srcOrd="0" destOrd="0" presId="urn:microsoft.com/office/officeart/2005/8/layout/vList5"/>
    <dgm:cxn modelId="{CEA0B293-BB67-4DB9-A048-FF56891EE80B}" type="presParOf" srcId="{EF84F8EC-033C-4444-BCCC-4C81BB0B1517}" destId="{0A960DD4-35CD-438C-A71E-AF6366050811}" srcOrd="1" destOrd="0" presId="urn:microsoft.com/office/officeart/2005/8/layout/vList5"/>
    <dgm:cxn modelId="{637991AB-4040-4E4A-88FF-4351D40FA547}" type="presParOf" srcId="{1CF7A775-2060-48EA-93E6-5D354261E8E8}" destId="{773A299D-81D6-4E62-BC17-0ABDD30C092F}" srcOrd="1" destOrd="0" presId="urn:microsoft.com/office/officeart/2005/8/layout/vList5"/>
    <dgm:cxn modelId="{B9A16E29-AF27-4B80-9BC8-CB85278C1EDF}" type="presParOf" srcId="{1CF7A775-2060-48EA-93E6-5D354261E8E8}" destId="{74F0B2BB-9452-4C61-8015-5A89D669B6E2}" srcOrd="2" destOrd="0" presId="urn:microsoft.com/office/officeart/2005/8/layout/vList5"/>
    <dgm:cxn modelId="{2FF33A2E-AC45-475A-B7C3-BEAA4C7490B9}" type="presParOf" srcId="{74F0B2BB-9452-4C61-8015-5A89D669B6E2}" destId="{03485A9E-CD08-46C9-8E1B-E2CC50D3FE6D}" srcOrd="0" destOrd="0" presId="urn:microsoft.com/office/officeart/2005/8/layout/vList5"/>
    <dgm:cxn modelId="{CEDFA6FB-8F04-48B0-AB1E-D360E44A82EB}" type="presParOf" srcId="{74F0B2BB-9452-4C61-8015-5A89D669B6E2}" destId="{E4DD6EFE-F3F6-42DE-9E50-8EBADEF37003}" srcOrd="1" destOrd="0" presId="urn:microsoft.com/office/officeart/2005/8/layout/vList5"/>
    <dgm:cxn modelId="{9A4B41EB-757E-453D-ADAD-9046B69CA334}" type="presParOf" srcId="{1CF7A775-2060-48EA-93E6-5D354261E8E8}" destId="{EAB9A006-F273-4C40-B16D-BBB118B45E6A}" srcOrd="3" destOrd="0" presId="urn:microsoft.com/office/officeart/2005/8/layout/vList5"/>
    <dgm:cxn modelId="{8EB4FD65-2BAF-4EA9-8A48-774671EB4382}" type="presParOf" srcId="{1CF7A775-2060-48EA-93E6-5D354261E8E8}" destId="{BEFDB7B8-00AD-4BF3-B4F9-03A560DC1BDA}" srcOrd="4" destOrd="0" presId="urn:microsoft.com/office/officeart/2005/8/layout/vList5"/>
    <dgm:cxn modelId="{5EA2E35E-F5B5-4755-9025-B5EB20864EA0}" type="presParOf" srcId="{BEFDB7B8-00AD-4BF3-B4F9-03A560DC1BDA}" destId="{9CD96F12-FF96-41AF-91C5-CAAAF196EB05}" srcOrd="0" destOrd="0" presId="urn:microsoft.com/office/officeart/2005/8/layout/vList5"/>
    <dgm:cxn modelId="{C2F2493D-0618-430A-AC37-441278D260FC}" type="presParOf" srcId="{BEFDB7B8-00AD-4BF3-B4F9-03A560DC1BDA}" destId="{9AFEE5AF-6ACB-467F-92FE-CB7681A94B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60DD4-35CD-438C-A71E-AF6366050811}">
      <dsp:nvSpPr>
        <dsp:cNvPr id="0" name=""/>
        <dsp:cNvSpPr/>
      </dsp:nvSpPr>
      <dsp:spPr>
        <a:xfrm rot="5400000">
          <a:off x="4736545" y="-1796854"/>
          <a:ext cx="1103443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общий объем доходов </a:t>
          </a:r>
          <a:r>
            <a:rPr lang="ru-RU" sz="1800" b="1" kern="1200" dirty="0" smtClean="0">
              <a:solidFill>
                <a:srgbClr val="002060"/>
              </a:solidFill>
            </a:rPr>
            <a:t>138900,0</a:t>
          </a:r>
          <a:r>
            <a:rPr lang="ru-RU" sz="1800" kern="1200" dirty="0" smtClean="0"/>
            <a:t>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общий объем расходов </a:t>
          </a:r>
          <a:r>
            <a:rPr lang="ru-RU" sz="1800" b="1" kern="1200" dirty="0" smtClean="0">
              <a:solidFill>
                <a:srgbClr val="002060"/>
              </a:solidFill>
            </a:rPr>
            <a:t>148900,0</a:t>
          </a:r>
          <a:r>
            <a:rPr lang="ru-RU" sz="1800" kern="1200" dirty="0" smtClean="0"/>
            <a:t>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дефицит бюджета </a:t>
          </a:r>
          <a:r>
            <a:rPr lang="ru-RU" sz="1800" b="1" kern="1200" dirty="0" smtClean="0">
              <a:solidFill>
                <a:srgbClr val="002060"/>
              </a:solidFill>
            </a:rPr>
            <a:t>10000,0 </a:t>
          </a:r>
          <a:r>
            <a:rPr lang="ru-RU" sz="1800" kern="1200" dirty="0" smtClean="0"/>
            <a:t>тыс.руб.</a:t>
          </a:r>
          <a:endParaRPr lang="ru-RU" sz="1800" kern="1200" dirty="0"/>
        </a:p>
      </dsp:txBody>
      <dsp:txXfrm rot="5400000">
        <a:off x="4736545" y="-1796854"/>
        <a:ext cx="1103443" cy="4977192"/>
      </dsp:txXfrm>
    </dsp:sp>
    <dsp:sp modelId="{E545A9D9-63FA-4BE2-A5E5-F6BFD09225BE}">
      <dsp:nvSpPr>
        <dsp:cNvPr id="0" name=""/>
        <dsp:cNvSpPr/>
      </dsp:nvSpPr>
      <dsp:spPr>
        <a:xfrm>
          <a:off x="0" y="2089"/>
          <a:ext cx="2799671" cy="1379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2019</a:t>
          </a:r>
          <a:endParaRPr lang="ru-RU" sz="6500" kern="1200" dirty="0"/>
        </a:p>
      </dsp:txBody>
      <dsp:txXfrm>
        <a:off x="0" y="2089"/>
        <a:ext cx="2799671" cy="1379304"/>
      </dsp:txXfrm>
    </dsp:sp>
    <dsp:sp modelId="{E4DD6EFE-F3F6-42DE-9E50-8EBADEF37003}">
      <dsp:nvSpPr>
        <dsp:cNvPr id="0" name=""/>
        <dsp:cNvSpPr/>
      </dsp:nvSpPr>
      <dsp:spPr>
        <a:xfrm rot="5400000">
          <a:off x="4736545" y="-348584"/>
          <a:ext cx="1103443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общий объем доходов </a:t>
          </a:r>
          <a:r>
            <a:rPr lang="ru-RU" sz="1800" b="1" kern="1200" dirty="0" smtClean="0">
              <a:solidFill>
                <a:srgbClr val="002060"/>
              </a:solidFill>
            </a:rPr>
            <a:t>139300,0</a:t>
          </a:r>
          <a:r>
            <a:rPr lang="ru-RU" sz="1800" kern="1200" dirty="0" smtClean="0"/>
            <a:t>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общий объем расходов </a:t>
          </a:r>
          <a:r>
            <a:rPr lang="ru-RU" sz="1800" b="1" kern="1200" dirty="0" smtClean="0">
              <a:solidFill>
                <a:srgbClr val="002060"/>
              </a:solidFill>
            </a:rPr>
            <a:t>141400,0</a:t>
          </a:r>
          <a:r>
            <a:rPr lang="ru-RU" sz="1800" kern="1200" dirty="0" smtClean="0"/>
            <a:t>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дефицит бюджета в сумме </a:t>
          </a:r>
          <a:r>
            <a:rPr lang="ru-RU" sz="1800" b="1" kern="1200" dirty="0" smtClean="0">
              <a:solidFill>
                <a:srgbClr val="002060"/>
              </a:solidFill>
            </a:rPr>
            <a:t>2100,0</a:t>
          </a:r>
          <a:r>
            <a:rPr lang="ru-RU" sz="1800" kern="1200" dirty="0" smtClean="0"/>
            <a:t> тыс. руб.</a:t>
          </a:r>
          <a:endParaRPr lang="ru-RU" sz="1800" kern="1200" dirty="0"/>
        </a:p>
      </dsp:txBody>
      <dsp:txXfrm rot="5400000">
        <a:off x="4736545" y="-348584"/>
        <a:ext cx="1103443" cy="4977192"/>
      </dsp:txXfrm>
    </dsp:sp>
    <dsp:sp modelId="{03485A9E-CD08-46C9-8E1B-E2CC50D3FE6D}">
      <dsp:nvSpPr>
        <dsp:cNvPr id="0" name=""/>
        <dsp:cNvSpPr/>
      </dsp:nvSpPr>
      <dsp:spPr>
        <a:xfrm>
          <a:off x="0" y="1450359"/>
          <a:ext cx="2799671" cy="1379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2020</a:t>
          </a:r>
          <a:endParaRPr lang="ru-RU" sz="6500" kern="1200" dirty="0"/>
        </a:p>
      </dsp:txBody>
      <dsp:txXfrm>
        <a:off x="0" y="1450359"/>
        <a:ext cx="2799671" cy="1379304"/>
      </dsp:txXfrm>
    </dsp:sp>
    <dsp:sp modelId="{9AFEE5AF-6ACB-467F-92FE-CB7681A94BEA}">
      <dsp:nvSpPr>
        <dsp:cNvPr id="0" name=""/>
        <dsp:cNvSpPr/>
      </dsp:nvSpPr>
      <dsp:spPr>
        <a:xfrm rot="5400000">
          <a:off x="4736545" y="1099685"/>
          <a:ext cx="1103443" cy="49771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общий объем доходов </a:t>
          </a:r>
          <a:r>
            <a:rPr lang="ru-RU" sz="1800" b="1" kern="1200" dirty="0" smtClean="0">
              <a:solidFill>
                <a:srgbClr val="002060"/>
              </a:solidFill>
            </a:rPr>
            <a:t>144500,0</a:t>
          </a:r>
          <a:r>
            <a:rPr lang="ru-RU" sz="1800" kern="1200" dirty="0" smtClean="0"/>
            <a:t>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общий объем расходов </a:t>
          </a:r>
          <a:r>
            <a:rPr lang="ru-RU" sz="1800" b="1" kern="1200" dirty="0" smtClean="0">
              <a:solidFill>
                <a:srgbClr val="002060"/>
              </a:solidFill>
            </a:rPr>
            <a:t>146600,0</a:t>
          </a:r>
          <a:r>
            <a:rPr lang="ru-RU" sz="1800" kern="1200" dirty="0" smtClean="0"/>
            <a:t> тыс. руб.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дефицит бюджета в сумме </a:t>
          </a:r>
          <a:r>
            <a:rPr lang="ru-RU" sz="1800" b="1" kern="1200" dirty="0" smtClean="0">
              <a:solidFill>
                <a:srgbClr val="002060"/>
              </a:solidFill>
            </a:rPr>
            <a:t>2100,0 </a:t>
          </a:r>
          <a:r>
            <a:rPr lang="ru-RU" sz="1800" kern="1200" dirty="0" smtClean="0"/>
            <a:t>тыс. руб.</a:t>
          </a:r>
          <a:endParaRPr lang="ru-RU" sz="1800" kern="1200" dirty="0"/>
        </a:p>
      </dsp:txBody>
      <dsp:txXfrm rot="5400000">
        <a:off x="4736545" y="1099685"/>
        <a:ext cx="1103443" cy="4977192"/>
      </dsp:txXfrm>
    </dsp:sp>
    <dsp:sp modelId="{9CD96F12-FF96-41AF-91C5-CAAAF196EB05}">
      <dsp:nvSpPr>
        <dsp:cNvPr id="0" name=""/>
        <dsp:cNvSpPr/>
      </dsp:nvSpPr>
      <dsp:spPr>
        <a:xfrm>
          <a:off x="0" y="2898629"/>
          <a:ext cx="2799671" cy="1379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2021</a:t>
          </a:r>
          <a:endParaRPr lang="ru-RU" sz="6500" kern="1200" dirty="0"/>
        </a:p>
      </dsp:txBody>
      <dsp:txXfrm>
        <a:off x="0" y="2898629"/>
        <a:ext cx="2799671" cy="1379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8B1C1-8E95-4079-B9AE-67F6F95A3E5D}" type="datetimeFigureOut">
              <a:rPr lang="ru-RU" smtClean="0"/>
              <a:pPr/>
              <a:t>31.12.2019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62DF-C65D-4F6F-B649-0702D4FD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Содержимое 3" descr="IMG_162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1000108"/>
            <a:ext cx="7568964" cy="546647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2500306"/>
            <a:ext cx="8693073" cy="3658006"/>
          </a:xfrm>
          <a:prstGeom prst="rect">
            <a:avLst/>
          </a:prstGeom>
        </p:spPr>
        <p:txBody>
          <a:bodyPr vert="horz" lIns="77925" tIns="38963" rIns="77925" bIns="38963" anchor="b">
            <a:noAutofit/>
          </a:bodyPr>
          <a:lstStyle/>
          <a:p>
            <a:pPr marL="413003" algn="ctr">
              <a:spcBef>
                <a:spcPct val="0"/>
              </a:spcBef>
              <a:defRPr/>
            </a:pPr>
            <a:r>
              <a:rPr lang="ru-RU" sz="3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1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413003" algn="ctr">
              <a:spcBef>
                <a:spcPct val="0"/>
              </a:spcBef>
              <a:defRPr/>
            </a:pPr>
            <a:endParaRPr lang="ru-RU" sz="41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13003" algn="ctr">
              <a:spcBef>
                <a:spcPct val="0"/>
              </a:spcBef>
              <a:defRPr/>
            </a:pPr>
            <a:r>
              <a:rPr lang="ru-RU" sz="41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Внутригородского муниципального образования Санкт-Петербурга</a:t>
            </a:r>
          </a:p>
          <a:p>
            <a:pPr marL="413003" algn="ctr">
              <a:spcBef>
                <a:spcPct val="0"/>
              </a:spcBef>
              <a:defRPr/>
            </a:pPr>
            <a:r>
              <a:rPr lang="ru-RU" sz="41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муниципальный </a:t>
            </a:r>
            <a:r>
              <a:rPr lang="ru-RU" sz="41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округ ПОРОХОВЫЕ</a:t>
            </a:r>
          </a:p>
          <a:p>
            <a:pPr marL="413003" algn="ctr">
              <a:spcBef>
                <a:spcPct val="0"/>
              </a:spcBef>
              <a:defRPr/>
            </a:pPr>
            <a:endParaRPr lang="ru-RU" sz="41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206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13003" algn="ctr">
              <a:spcBef>
                <a:spcPct val="0"/>
              </a:spcBef>
              <a:defRPr/>
            </a:pPr>
            <a:r>
              <a:rPr lang="ru-RU" sz="41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2020 год</a:t>
            </a:r>
          </a:p>
          <a:p>
            <a:pPr marL="413003" algn="ctr">
              <a:spcBef>
                <a:spcPct val="0"/>
              </a:spcBef>
              <a:defRPr/>
            </a:pPr>
            <a:r>
              <a:rPr lang="ru-RU" sz="41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206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 плановый период 2021-2022 гг.</a:t>
            </a:r>
            <a:endParaRPr lang="ru-RU" sz="41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C0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9764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73243" y="908720"/>
            <a:ext cx="8030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Планируемые источники доходов МО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Пороховые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2020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500173"/>
          <a:ext cx="7746085" cy="4413205"/>
        </p:xfrm>
        <a:graphic>
          <a:graphicData uri="http://schemas.openxmlformats.org/drawingml/2006/table">
            <a:tbl>
              <a:tblPr/>
              <a:tblGrid>
                <a:gridCol w="669413"/>
                <a:gridCol w="4474123"/>
                <a:gridCol w="2602549"/>
              </a:tblGrid>
              <a:tr h="552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Источники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Сумма на год (тыс.руб.)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96 702,1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1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1.1.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89 000,0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1.2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1 002,1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1.3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6 700,0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Безвозмездные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поступления из бюджета Санкт-Петербурга (опека)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26 897,9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1102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Итого доходов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123 600,0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93096" y="692696"/>
            <a:ext cx="5987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Пороховые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2020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1714488"/>
          <a:ext cx="7776864" cy="3470148"/>
        </p:xfrm>
        <a:graphic>
          <a:graphicData uri="http://schemas.openxmlformats.org/drawingml/2006/table">
            <a:tbl>
              <a:tblPr/>
              <a:tblGrid>
                <a:gridCol w="4117892"/>
                <a:gridCol w="2026577"/>
                <a:gridCol w="1632395"/>
              </a:tblGrid>
              <a:tr h="46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Код ГРБС</a:t>
                      </a: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 на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тыс.руб.</a:t>
                      </a: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МЕСТНАЯ АДМИНИСТРАЦИЯ МУНИЦИПАЛЬНОГО ОБРАЗОВАНИЯ МУНИЦИПАЛЬНЫЙ ОКРУГ ПОРОХОВЫЕ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134 454,2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3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 СОВЕТ МУНИЦИПАЛЬНОГО ОБРАЗОВАНИЯ МУНИЦИПАЛЬНЫЙ ОКРУГ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ПОРОХОВЫЕ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5 145,8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0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42182" marR="4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139 600,0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82" marR="42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40320" y="620688"/>
            <a:ext cx="5051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Бюджетная классификация расходов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 Пороховые на 2021-2022 г.г.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484784"/>
          <a:ext cx="8072495" cy="4462792"/>
        </p:xfrm>
        <a:graphic>
          <a:graphicData uri="http://schemas.openxmlformats.org/drawingml/2006/table">
            <a:tbl>
              <a:tblPr/>
              <a:tblGrid>
                <a:gridCol w="791421"/>
                <a:gridCol w="3974323"/>
                <a:gridCol w="1869498"/>
                <a:gridCol w="143725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раздела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(тыс. руб.)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(тыс. руб.)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36 671,7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41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068,0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000,0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61 759,0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62 058,0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1 150,0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1 150,0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Культура, кинематография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8 310,0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8 860,0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Социальная политика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23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139,3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084,0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Средства массовой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2 100,0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2 200,0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323">
                <a:tc gridSpan="2"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134 600,0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140 900,0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МУНИЦИПАЛЬНАЯ ПРОГРАММА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мероприятий, направленных на решение вопроса местного значения по благоустройству территории внутригородского муниципального образования муниципальный округ Пороховые на 2020 год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сумму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63 181,0,00 тыс. рублей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2348880"/>
          <a:ext cx="8424936" cy="3734786"/>
        </p:xfrm>
        <a:graphic>
          <a:graphicData uri="http://schemas.openxmlformats.org/drawingml/2006/table">
            <a:tbl>
              <a:tblPr/>
              <a:tblGrid>
                <a:gridCol w="6336704"/>
                <a:gridCol w="2088232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423" marR="6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Всего, тыс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marL="60423" marR="6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Асфальтирование и благоустройство придомовых и дворовых территорий, в том числе: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33 481,00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покрытий внутриквартальных территорий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30 981,00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 и согласование проектов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6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Техническое инспектирование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на обустройство и содержание детских площадок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17 514,00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санитарного благополучия населения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9 635,00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Компенсационное озеленение придомовых территорий и территорий дворов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2 551,00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423" marR="604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63 181,00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44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0637785"/>
              </p:ext>
            </p:extLst>
          </p:nvPr>
        </p:nvGraphicFramePr>
        <p:xfrm>
          <a:off x="428596" y="1214424"/>
          <a:ext cx="8572560" cy="5230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847"/>
                <a:gridCol w="3088540"/>
                <a:gridCol w="1017083"/>
                <a:gridCol w="890747"/>
                <a:gridCol w="925474"/>
                <a:gridCol w="1162381"/>
                <a:gridCol w="726488"/>
              </a:tblGrid>
              <a:tr h="4324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п/п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Наименование мероприятия /адрес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(тыс. руб.), квартал оплаты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II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cs typeface="Times New Roman" pitchFamily="18" charset="0"/>
                        </a:rPr>
                        <a:t>III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IV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</a:tr>
              <a:tr h="37246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Times New Roman" pitchFamily="18" charset="0"/>
                        </a:rPr>
                        <a:t>Асфальтирование </a:t>
                      </a:r>
                      <a:r>
                        <a:rPr lang="ru-RU" sz="2000" dirty="0">
                          <a:effectLst/>
                          <a:latin typeface="+mn-lt"/>
                          <a:cs typeface="Times New Roman" pitchFamily="18" charset="0"/>
                        </a:rPr>
                        <a:t>и благоустройство внутриквартальных </a:t>
                      </a:r>
                      <a:r>
                        <a:rPr lang="ru-RU" sz="2000" dirty="0" smtClean="0">
                          <a:effectLst/>
                          <a:latin typeface="+mn-lt"/>
                          <a:cs typeface="Times New Roman" pitchFamily="18" charset="0"/>
                        </a:rPr>
                        <a:t>территорий</a:t>
                      </a:r>
                      <a:endParaRPr lang="ru-RU" sz="20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121">
                <a:tc gridSpan="7"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1. Ремонт покрытий, расположенных на внутриквартальных 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Times New Roman" pitchFamily="18" charset="0"/>
                        </a:rPr>
                        <a:t>территориях</a:t>
                      </a:r>
                      <a:endParaRPr lang="ru-RU" sz="14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1.1.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Индустриальный пр., д. 38, корп. 1, корп. 2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8 412,00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8 412,00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</a:tr>
              <a:tr h="258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1.2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пр. Энтузиастов, д. 30, корп. 2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9 180,00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9 180,00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</a:tr>
              <a:tr h="234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1.3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Индустриальный пр., д. 36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2 111,00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2 111,00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</a:tr>
              <a:tr h="234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1.4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Ямочный ремонт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11 278,00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11 278,00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</a:tr>
              <a:tr h="234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Итого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30 981,00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30 981,00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</a:tr>
              <a:tr h="252254">
                <a:tc gridSpan="7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2. 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2.1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Установка, содержание и ремонт ограждений газонов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сквер б/н на Индустриальном пр., д. 36</a:t>
                      </a:r>
                      <a:endParaRPr lang="ru-RU" sz="13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673,00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673,00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</a:tr>
              <a:tr h="252254">
                <a:tc gridSpan="7"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3. Обеспечение проектирования благоустройства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3.1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Разработка и согласование проектов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1027,00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1027,00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</a:tr>
              <a:tr h="274056">
                <a:tc gridSpan="7"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cs typeface="Times New Roman" pitchFamily="18" charset="0"/>
                        </a:rPr>
                        <a:t>4. Техническое </a:t>
                      </a:r>
                      <a:r>
                        <a:rPr lang="ru-RU" sz="1400" dirty="0" smtClean="0">
                          <a:effectLst/>
                          <a:latin typeface="+mn-lt"/>
                          <a:cs typeface="Times New Roman" pitchFamily="18" charset="0"/>
                        </a:rPr>
                        <a:t>инспектирование</a:t>
                      </a:r>
                      <a:endParaRPr lang="ru-RU" sz="1400" dirty="0"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4.1</a:t>
                      </a: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itchFamily="18" charset="0"/>
                        </a:rPr>
                        <a:t>Проведение технического инспектирования за работами по </a:t>
                      </a:r>
                      <a:r>
                        <a:rPr lang="ru-RU" sz="1300" dirty="0" smtClean="0">
                          <a:effectLst/>
                          <a:latin typeface="+mn-lt"/>
                          <a:cs typeface="Times New Roman" pitchFamily="18" charset="0"/>
                        </a:rPr>
                        <a:t>благоустройству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800,00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cs typeface="Times New Roman" pitchFamily="18" charset="0"/>
                        </a:rPr>
                        <a:t>800,00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440" marR="4344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197730"/>
              </p:ext>
            </p:extLst>
          </p:nvPr>
        </p:nvGraphicFramePr>
        <p:xfrm>
          <a:off x="500034" y="1285860"/>
          <a:ext cx="8035255" cy="729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760"/>
                <a:gridCol w="2606149"/>
                <a:gridCol w="857256"/>
                <a:gridCol w="500066"/>
                <a:gridCol w="928694"/>
                <a:gridCol w="1285884"/>
                <a:gridCol w="1214446"/>
              </a:tblGrid>
              <a:tr h="3540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мероприятия /адрес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руб.), квартал оплаты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IV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1171673"/>
              </p:ext>
            </p:extLst>
          </p:nvPr>
        </p:nvGraphicFramePr>
        <p:xfrm>
          <a:off x="500034" y="2000240"/>
          <a:ext cx="8025334" cy="416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897"/>
                <a:gridCol w="2608091"/>
                <a:gridCol w="857256"/>
                <a:gridCol w="500066"/>
                <a:gridCol w="928694"/>
                <a:gridCol w="1285884"/>
                <a:gridCol w="1214446"/>
              </a:tblGrid>
              <a:tr h="642942">
                <a:tc gridSpan="7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Расходы </a:t>
                      </a:r>
                      <a:r>
                        <a:rPr lang="ru-RU" sz="2000" dirty="0">
                          <a:effectLst/>
                        </a:rPr>
                        <a:t>на обустройство и содержание детских и спортивных </a:t>
                      </a:r>
                      <a:r>
                        <a:rPr lang="ru-RU" sz="2000" dirty="0" smtClean="0">
                          <a:effectLst/>
                        </a:rPr>
                        <a:t>площадок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Индустриальный пр., д. 36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Комплексное благоустройство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размещение, детских площадок, уличной мебели, урн, информационных щитов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14 221,00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14 221,00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</a:tr>
              <a:tr h="1070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Индустриальный пр., д. 38, корп. 1, корп. 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Комплексное благоустройство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размещение детских площадок, уличной мебели, урн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</a:tr>
              <a:tr h="65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Ремонт элементов благоустройства, расположенных на спортивных и детских площадках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2857,00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715,00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715,00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1 427,00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</a:tr>
              <a:tr h="26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Завоз песка в песочницы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196,00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</a:tr>
              <a:tr h="263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17 514,00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821,00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15 266,00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1 427,00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81" marR="61281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4140314"/>
              </p:ext>
            </p:extLst>
          </p:nvPr>
        </p:nvGraphicFramePr>
        <p:xfrm>
          <a:off x="214282" y="1428736"/>
          <a:ext cx="8784975" cy="690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2164"/>
                <a:gridCol w="692531"/>
                <a:gridCol w="576064"/>
                <a:gridCol w="648072"/>
                <a:gridCol w="720080"/>
                <a:gridCol w="576064"/>
              </a:tblGrid>
              <a:tr h="3728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мероприятия /адрес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руб.), квартал оплаты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IV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40" marR="4344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21054"/>
              </p:ext>
            </p:extLst>
          </p:nvPr>
        </p:nvGraphicFramePr>
        <p:xfrm>
          <a:off x="214282" y="2143116"/>
          <a:ext cx="8771634" cy="4455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6364"/>
                <a:gridCol w="785818"/>
                <a:gridCol w="571504"/>
                <a:gridCol w="511804"/>
                <a:gridCol w="792088"/>
                <a:gridCol w="504056"/>
              </a:tblGrid>
              <a:tr h="590884">
                <a:tc gridSpan="6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Компенсационное </a:t>
                      </a:r>
                      <a:r>
                        <a:rPr lang="ru-RU" sz="2000" dirty="0">
                          <a:effectLst/>
                        </a:rPr>
                        <a:t>озеленение придомовых </a:t>
                      </a:r>
                      <a:r>
                        <a:rPr lang="ru-RU" sz="2000" dirty="0" smtClean="0">
                          <a:effectLst/>
                        </a:rPr>
                        <a:t>территорий</a:t>
                      </a: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 территорий </a:t>
                      </a:r>
                      <a:r>
                        <a:rPr lang="ru-RU" sz="2000" dirty="0" smtClean="0">
                          <a:effectLst/>
                        </a:rPr>
                        <a:t>дворов</a:t>
                      </a:r>
                    </a:p>
                  </a:txBody>
                  <a:tcPr marL="29765" marR="297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2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Организация работ по компенсационному озеленению в отношении территорий зеленых насаждений общего пользования местного значения: сквер б/н на Индустриальном пр., д. 36, внутриквартальный сквер севернее у д. 13  по Индустриальному пр., внутриквартальный сквер юго-восточнее д. 22, корп. 2, лит. А по Хасанской ул., внутриквартальный сквер у д. 26, корп. 1 по пр. Наставников, внутриквартальный сквер у д. 15, корп. 1 по пр. Ударников, внутриквартальный сквер у д. 18. корп. 2 по пр. Энтузиастов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178,00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178,00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Содержание территорий зеленых насаждений общего пользования местного значения, ремонт расположенных на них объектов зеленых насаждений, проведение санитарных рубок, а также удаление аварийных, больных деревьев и кустарников: на территории сквера б/н на Индустриальном пр., д. 36,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Индустриальный пр., д. 38, корп. 1, корп. 2, пр. Энтузиастов, д. 30, корп. 2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</a:tr>
              <a:tr h="425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Восстановление газонов сквер б/н на Индустриальном пр., д. 36, сквер б/н у д. 38, к.1 по Индустриальному пр.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2 330,00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2330,00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</a:tr>
              <a:tr h="427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Восстановительная стоимость зеленых насаждений общего пользования местного значения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</a:tr>
              <a:tr h="91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Итого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2 551,00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2 508,00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65" marR="2976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Муниципальная программа по осуществлению экологического просвещения, экологическому воспитанию и формированию экологической культуры в области обращения с твёрдыми коммунальными отходами на 2020-2022 годы.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5" y="3357562"/>
          <a:ext cx="8286809" cy="1963106"/>
        </p:xfrm>
        <a:graphic>
          <a:graphicData uri="http://schemas.openxmlformats.org/drawingml/2006/table">
            <a:tbl>
              <a:tblPr/>
              <a:tblGrid>
                <a:gridCol w="3929091"/>
                <a:gridCol w="1143008"/>
                <a:gridCol w="714380"/>
                <a:gridCol w="1214446"/>
                <a:gridCol w="1285884"/>
              </a:tblGrid>
              <a:tr h="196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Организация и проведение семинаров по теме "Экологическое просвещение и организация экологического воспитания, формирование экологической культуры в области обращения с твердыми коммунальными отходами" 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1-4 кв.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100.00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2000240"/>
          <a:ext cx="8286808" cy="1357322"/>
        </p:xfrm>
        <a:graphic>
          <a:graphicData uri="http://schemas.openxmlformats.org/drawingml/2006/table">
            <a:tbl>
              <a:tblPr/>
              <a:tblGrid>
                <a:gridCol w="3925752"/>
                <a:gridCol w="1146346"/>
                <a:gridCol w="714380"/>
                <a:gridCol w="1214446"/>
                <a:gridCol w="1285884"/>
              </a:tblGrid>
              <a:tr h="5069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j-lt"/>
                          <a:ea typeface="Times New Roman"/>
                          <a:cs typeface="Times New Roman"/>
                        </a:rPr>
                        <a:t>Ожидаемые конечные результаты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Срок исполнения мероприятий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Необходимый объем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финансирования (тыс.руб.)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8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b="1" dirty="0" err="1">
                          <a:latin typeface="+mj-lt"/>
                          <a:ea typeface="Times New Roman"/>
                          <a:cs typeface="Times New Roman"/>
                        </a:rPr>
                        <a:t>изм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62399" y="711369"/>
            <a:ext cx="6219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благоустройства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МО ПОРОХОВЫЕ на 2021 и 2022 г.г.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556792"/>
          <a:ext cx="8247860" cy="4689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7916"/>
                <a:gridCol w="1214446"/>
                <a:gridCol w="1175498"/>
              </a:tblGrid>
              <a:tr h="18472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Наименование</a:t>
                      </a:r>
                      <a:r>
                        <a:rPr lang="ru-RU" sz="1600" dirty="0"/>
                        <a:t> подраздела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51632" marR="516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Объем финансирования, тыс. руб.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51632" marR="516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2021 </a:t>
                      </a:r>
                      <a:r>
                        <a:rPr lang="ru-RU" sz="1600" dirty="0"/>
                        <a:t>г.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51632" marR="51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2022 </a:t>
                      </a:r>
                      <a:r>
                        <a:rPr lang="ru-RU" sz="1600" dirty="0"/>
                        <a:t>г.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51632" marR="51632" marT="0" marB="0"/>
                </a:tc>
              </a:tr>
              <a:tr h="602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Асфальтирование и благоустройство придомовых и дворовых территорий, в том числе: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28 779,0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36 040,0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Ремонт покрытий, расположенных на внутриквартальных территориях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23 340,0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31 760,0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Размещение, содержание, включая ремонт ограждений газонных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1 979,0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600,0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Разработка  и согласование проектов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2 620,0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2 800,0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Техническое инспектирование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840,0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880,0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Расходы на обустройство и содержание детских площадок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23 236,0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19 248,0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Обеспечение санитарного благополучия населения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9 601,0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10 000,0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Компенсационное озеленение придомовых территорий и территорий дворов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2 693,0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2 305,0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ИТОГО: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51632" marR="51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64 309,0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51632" marR="516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67 593,0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51632" marR="5163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3" descr="Stend_3x1.2m_2var+.jpg"/>
          <p:cNvPicPr>
            <a:picLocks noChangeAspect="1"/>
          </p:cNvPicPr>
          <p:nvPr/>
        </p:nvPicPr>
        <p:blipFill>
          <a:blip r:embed="rId3" cstate="print"/>
          <a:srcRect l="33375" r="1308"/>
          <a:stretch>
            <a:fillRect/>
          </a:stretch>
        </p:blipFill>
        <p:spPr>
          <a:xfrm>
            <a:off x="0" y="1000108"/>
            <a:ext cx="9144000" cy="5667383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4016" y="1124744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Благоустройство за счет средств местного бюджета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Пороховых </a:t>
            </a: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44" y="0"/>
            <a:ext cx="9154344" cy="6858000"/>
          </a:xfrm>
          <a:prstGeom prst="rect">
            <a:avLst/>
          </a:prstGeom>
        </p:spPr>
      </p:pic>
      <p:pic>
        <p:nvPicPr>
          <p:cNvPr id="5" name="Содержимое 7" descr="стилизованный 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96" cy="102401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956070" y="713020"/>
            <a:ext cx="3808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Бюджетная система РФ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9764" cy="1143008"/>
          </a:xfrm>
          <a:prstGeom prst="rect">
            <a:avLst/>
          </a:prstGeom>
          <a:noFill/>
        </p:spPr>
      </p:pic>
      <p:pic>
        <p:nvPicPr>
          <p:cNvPr id="22530" name="Picture 2" descr="https://bookz.ru/authors/kollektiv-avtorov/povi6eni_555/i_0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285860"/>
            <a:ext cx="8072494" cy="5122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Плановые показатели объемов бюджетного финансирования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муниципальных программ МА МО МО Пороховые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2020 год и плановый период 2021 – 2022 годы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57299"/>
          <a:ext cx="8643999" cy="5300628"/>
        </p:xfrm>
        <a:graphic>
          <a:graphicData uri="http://schemas.openxmlformats.org/drawingml/2006/table">
            <a:tbl>
              <a:tblPr/>
              <a:tblGrid>
                <a:gridCol w="299965"/>
                <a:gridCol w="4343505"/>
                <a:gridCol w="1214446"/>
                <a:gridCol w="928694"/>
                <a:gridCol w="928694"/>
                <a:gridCol w="928695"/>
              </a:tblGrid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42309" marR="42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42309" marR="42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КБК</a:t>
                      </a:r>
                    </a:p>
                  </a:txBody>
                  <a:tcPr marL="42309" marR="42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Сумма на 2020 год (тыс. руб.)</a:t>
                      </a:r>
                    </a:p>
                  </a:txBody>
                  <a:tcPr marL="42309" marR="42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Сумма на 2021 год (тыс. руб.)</a:t>
                      </a:r>
                    </a:p>
                  </a:txBody>
                  <a:tcPr marL="42309" marR="42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Сумма на 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(тыс. руб.)</a:t>
                      </a:r>
                    </a:p>
                  </a:txBody>
                  <a:tcPr marL="42309" marR="42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latin typeface="Times New Roman"/>
                          <a:ea typeface="Arial"/>
                          <a:cs typeface="Times New Roman"/>
                        </a:rPr>
                        <a:t>По формированию архивных фондов органов местного самоуправления </a:t>
                      </a:r>
                      <a:endParaRPr lang="ru-RU" sz="1000" b="1" kern="5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935 0113 0900000070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участию в деятельности по профилактике правонарушений, терроризма и экстремизма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935 0314 0930000511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130,0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проведению подготовки и обучения неработающего населения способам защиты и действиям в чрезвычайных ситуациях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935 0309 2190000090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cap="all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cap="all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cap="all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участию </a:t>
                      </a:r>
                      <a:r>
                        <a:rPr lang="ru-RU" sz="1000" b="1" spc="-10" dirty="0">
                          <a:latin typeface="Times New Roman"/>
                          <a:ea typeface="Times New Roman"/>
                          <a:cs typeface="Times New Roman"/>
                        </a:rPr>
                        <a:t>в организации общественных работ и временного трудоустройства несовершеннолетних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от 14 до 18 лет, безработных граждан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935 0401 5100000100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проведению работ  по 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военно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- патриотическому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воспитанию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935 0709 4310000190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2800,0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организации и проведению досуговых мероприятий для детей и подростков, проживающих на территории муниципального образования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935 0707 4320000560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350,0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350,0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профилактике дорожно-транспортных происшествий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935 0709 4330000490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165,0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профилактике правонарушений, табакокурения и наркомании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935 0709 4340000530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организации местных и участию в организации и проведении городских праздничных и иных зрелищных мероприятий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935 0801 4400000200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3000,0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3750,0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3800,0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организации и проведению досуговых мероприятий для жителей муниципального образования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935 0804 4410000560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11800,0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4500,0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5000,0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созданию условий для развития на территории муниципального образования массовой физической культуры и спорта 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935 1102 5120000240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latin typeface="Times New Roman"/>
                          <a:ea typeface="Arial"/>
                          <a:cs typeface="Times New Roman"/>
                        </a:rPr>
                        <a:t>По опубликованию муниципальных правовых актов, иной информации </a:t>
                      </a:r>
                      <a:endParaRPr lang="ru-RU" sz="1000" b="1" kern="5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 935 1202 4570000250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2200,0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latin typeface="Times New Roman"/>
                          <a:ea typeface="Arial"/>
                          <a:cs typeface="Times New Roman"/>
                        </a:rPr>
                        <a:t>По опубликованию муниципальных правовых актов, иной информации через электронные средства массовой информации </a:t>
                      </a:r>
                      <a:endParaRPr lang="ru-RU" sz="1000" b="1" kern="5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 935 0113 3300000590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Обучение (повышение квалификации) муниципальных служащих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935 0705 4280000180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95,0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 участию в создании условий для реализации мер, направленных на укрепление межнационального и межконфессионального согласия, сохранению и развитию языков и культуры народов Российской Федерации, проживающих на территории муниципального образования, социальной и культурной адаптации мигрантов, профилактике межнациональных (межэтнических) конфликтов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935 0801 4400000250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21590,0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13480,0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14155,0</a:t>
                      </a:r>
                    </a:p>
                  </a:txBody>
                  <a:tcPr marL="42309" marR="42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57148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Основные мероприятия муниципальной программы внутригородского муниципального образования Санкт-Петербурга муниципальный округ Пороховые по проведению работ по военно - патриотическому  воспитанию граждан </a:t>
            </a:r>
            <a:endParaRPr lang="ru-RU" sz="1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447800"/>
          <a:ext cx="8715435" cy="4968240"/>
        </p:xfrm>
        <a:graphic>
          <a:graphicData uri="http://schemas.openxmlformats.org/drawingml/2006/table">
            <a:tbl>
              <a:tblPr/>
              <a:tblGrid>
                <a:gridCol w="500066"/>
                <a:gridCol w="4219137"/>
                <a:gridCol w="717902"/>
                <a:gridCol w="635125"/>
                <a:gridCol w="1214446"/>
                <a:gridCol w="1428759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Срок исполнения мероприятий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Необходимый объем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финансирования (тыс. руб.)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Организация и проведение вручения подарков жителям МО Пороховые, награждаемым юбилейной медалью «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 лет Победы в Великой Отечественной войне 1941—1945 гг.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2050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 квартал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2050,0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Вручение 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цветов жителям МО </a:t>
                      </a: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Пороховые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, награждаемым юбилейной медалью «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 лет Победы в Великой Отечественной войне 1941—1945 гг.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2050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2 квартал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Ежегодная церемония награждения </a:t>
                      </a: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активистов школ 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«Признание»</a:t>
                      </a: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2 -4 квартал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Конкурс рисунков на открытых поверхностях</a:t>
                      </a: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 квартал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Проведение автобусных экскурсий военно-патриотической направленности</a:t>
                      </a: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Апрель - Октябрь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50,0</a:t>
                      </a: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Выпуск </a:t>
                      </a:r>
                      <a:r>
                        <a:rPr lang="en-US" sz="1600" dirty="0">
                          <a:latin typeface="+mj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 тома книги «Бессмертный полк»</a:t>
                      </a:r>
                    </a:p>
                  </a:txBody>
                  <a:tcPr marL="61906" marR="61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экз.</a:t>
                      </a: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4 квартал</a:t>
                      </a: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1906" marR="61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23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" algn="l"/>
                        </a:tabLst>
                        <a:defRPr/>
                      </a:pPr>
                      <a:r>
                        <a:rPr lang="ru-RU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ИТОГО ПО ПРОГРАММЕ:</a:t>
                      </a:r>
                      <a:endParaRPr lang="ru-RU" sz="16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spc="-45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2800,0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940" marR="26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71435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Основные мероприятия муниципальной программы внутригородского муниципального образования Санкт-Петербурга муниципальный округ Пороховые по организации и проведению досуговых мероприятий для детей и подростков проживающих на территории муниципального образования 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143116"/>
          <a:ext cx="8644000" cy="3214709"/>
        </p:xfrm>
        <a:graphic>
          <a:graphicData uri="http://schemas.openxmlformats.org/drawingml/2006/table">
            <a:tbl>
              <a:tblPr/>
              <a:tblGrid>
                <a:gridCol w="642942"/>
                <a:gridCol w="3727820"/>
                <a:gridCol w="817502"/>
                <a:gridCol w="817502"/>
                <a:gridCol w="1215495"/>
                <a:gridCol w="1422739"/>
              </a:tblGrid>
              <a:tr h="10554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Срок исполнения мероприятий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Необходимый объем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финансирования (тыс.руб.)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7525" marR="5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Calibri"/>
                        </a:rPr>
                        <a:t>Организация и проведение муниципального этапа игры «Пересвет»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525" marR="5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Times New Roman"/>
                        </a:rPr>
                        <a:t>февраль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all" spc="-45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Calibri"/>
                        </a:rPr>
                        <a:t>Организация и проведение интеллектуальной игры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Calibri"/>
                        </a:rPr>
                        <a:t>«Что, Где, Когда»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525" marR="5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Times New Roman"/>
                        </a:rPr>
                        <a:t>4 квартал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57525" marR="57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j-lt"/>
                          <a:ea typeface="Times New Roman"/>
                          <a:cs typeface="Times New Roman"/>
                        </a:rPr>
                        <a:t>ИТОГО ПО ПРОГРАММЕ: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525" marR="5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 spc="-45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7525" marR="5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44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500042"/>
            <a:ext cx="7358114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Основные мероприятия муниципальной программы внутригородского муниципального образования Санкт-Петербурга муниципальный округ Пороховые по организации местных и участию в организации и проведении городских праздничных и иных зрелищных мероприятий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000240"/>
          <a:ext cx="8715435" cy="3320890"/>
        </p:xfrm>
        <a:graphic>
          <a:graphicData uri="http://schemas.openxmlformats.org/drawingml/2006/table">
            <a:tbl>
              <a:tblPr/>
              <a:tblGrid>
                <a:gridCol w="469830"/>
                <a:gridCol w="3459260"/>
                <a:gridCol w="785818"/>
                <a:gridCol w="928694"/>
                <a:gridCol w="1357322"/>
                <a:gridCol w="1714511"/>
              </a:tblGrid>
              <a:tr h="6650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№ </a:t>
                      </a:r>
                      <a:r>
                        <a:rPr lang="ru-RU" sz="1400" kern="50" dirty="0" err="1">
                          <a:latin typeface="+mj-lt"/>
                          <a:ea typeface="Lucida Sans Unicode"/>
                          <a:cs typeface="Times New Roman"/>
                        </a:rPr>
                        <a:t>п</a:t>
                      </a: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/</a:t>
                      </a:r>
                      <a:r>
                        <a:rPr lang="ru-RU" sz="1400" kern="50" dirty="0" err="1">
                          <a:latin typeface="+mj-lt"/>
                          <a:ea typeface="Lucida Sans Unicode"/>
                          <a:cs typeface="Times New Roman"/>
                        </a:rPr>
                        <a:t>п</a:t>
                      </a:r>
                      <a:endParaRPr lang="ru-RU" sz="14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Наименование мероприятий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latin typeface="+mj-lt"/>
                          <a:ea typeface="Lucida Sans Unicode"/>
                          <a:cs typeface="Times New Roman"/>
                        </a:rPr>
                        <a:t>Ед. </a:t>
                      </a:r>
                      <a:r>
                        <a:rPr lang="ru-RU" sz="1400" kern="50" dirty="0" err="1" smtClean="0">
                          <a:latin typeface="+mj-lt"/>
                          <a:ea typeface="Lucida Sans Unicode"/>
                          <a:cs typeface="Times New Roman"/>
                        </a:rPr>
                        <a:t>изм</a:t>
                      </a:r>
                      <a:r>
                        <a:rPr lang="ru-RU" sz="1400" kern="50" dirty="0" smtClean="0">
                          <a:latin typeface="+mj-lt"/>
                          <a:ea typeface="Lucida Sans Unicode"/>
                          <a:cs typeface="Times New Roman"/>
                        </a:rPr>
                        <a:t>.</a:t>
                      </a:r>
                      <a:endParaRPr lang="ru-RU" sz="14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 smtClean="0">
                          <a:latin typeface="+mj-lt"/>
                          <a:ea typeface="Lucida Sans Unicode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Срок исполнения мероприятий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Необходимый объем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финансирования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 (тыс. руб.)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3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latin typeface="+mj-lt"/>
                          <a:ea typeface="Lucida Sans Unicode"/>
                          <a:cs typeface="Times New Roman"/>
                        </a:rPr>
                        <a:t>Всего</a:t>
                      </a: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+mj-lt"/>
                          <a:ea typeface="Lucida Sans Unicode"/>
                          <a:cs typeface="Times New Roman"/>
                        </a:rPr>
                        <a:t>1.</a:t>
                      </a: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+mj-lt"/>
                          <a:ea typeface="Lucida Sans Unicode"/>
                          <a:cs typeface="Times New Roman"/>
                        </a:rPr>
                        <a:t>Приобретение и распространение среди первоклассников округа подарков, приуроченных ко Дню Знаний</a:t>
                      </a: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+mj-lt"/>
                          <a:ea typeface="Lucida Sans Unicode"/>
                          <a:cs typeface="Times New Roman"/>
                        </a:rPr>
                        <a:t>Чел.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+mj-lt"/>
                          <a:ea typeface="Lucida Sans Unicode"/>
                          <a:cs typeface="Times New Roman"/>
                        </a:rPr>
                        <a:t>Около 1600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+mj-lt"/>
                          <a:ea typeface="Lucida Sans Unicode"/>
                          <a:cs typeface="Times New Roman"/>
                        </a:rPr>
                        <a:t>Август - сентябрь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+mj-lt"/>
                          <a:ea typeface="Lucida Sans Unicode"/>
                          <a:cs typeface="Times New Roman"/>
                        </a:rPr>
                        <a:t>500,0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+mj-lt"/>
                          <a:ea typeface="Lucida Sans Unicode"/>
                          <a:cs typeface="Times New Roman"/>
                        </a:rPr>
                        <a:t>2.</a:t>
                      </a: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latin typeface="+mj-lt"/>
                          <a:ea typeface="Lucida Sans Unicode"/>
                          <a:cs typeface="Times New Roman"/>
                        </a:rPr>
                        <a:t>Организация </a:t>
                      </a:r>
                      <a:r>
                        <a:rPr lang="ru-RU" sz="1600" kern="50" dirty="0">
                          <a:latin typeface="+mj-lt"/>
                          <a:ea typeface="Lucida Sans Unicode"/>
                          <a:cs typeface="Times New Roman"/>
                        </a:rPr>
                        <a:t>и проведение уличного новогоднего праздничного </a:t>
                      </a:r>
                      <a:r>
                        <a:rPr lang="ru-RU" sz="1600" kern="50" dirty="0" smtClean="0">
                          <a:latin typeface="+mj-lt"/>
                          <a:ea typeface="Lucida Sans Unicode"/>
                          <a:cs typeface="Times New Roman"/>
                        </a:rPr>
                        <a:t>мероприятия</a:t>
                      </a: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err="1" smtClean="0">
                          <a:latin typeface="+mj-lt"/>
                          <a:ea typeface="Lucida Sans Unicode"/>
                          <a:cs typeface="Times New Roman"/>
                        </a:rPr>
                        <a:t>меропр</a:t>
                      </a:r>
                      <a:r>
                        <a:rPr lang="ru-RU" sz="1600" kern="50" dirty="0">
                          <a:latin typeface="+mj-lt"/>
                          <a:ea typeface="Lucida Sans Unicode"/>
                          <a:cs typeface="Times New Roman"/>
                        </a:rPr>
                        <a:t>.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+mj-lt"/>
                          <a:ea typeface="Lucida Sans Unicode"/>
                          <a:cs typeface="Times New Roman"/>
                        </a:rPr>
                        <a:t>1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+mj-lt"/>
                          <a:ea typeface="Lucida Sans Unicode"/>
                          <a:cs typeface="Times New Roman"/>
                        </a:rPr>
                        <a:t>31.12.2020 – 01.01.2021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+mj-lt"/>
                          <a:ea typeface="Lucida Sans Unicode"/>
                          <a:cs typeface="Times New Roman"/>
                        </a:rPr>
                        <a:t>2500,0</a:t>
                      </a: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3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ИТОГО ПО ПРОГРАММЕ</a:t>
                      </a: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kern="50" dirty="0">
                        <a:latin typeface="Arial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3000,0</a:t>
                      </a:r>
                      <a:endParaRPr lang="ru-RU" sz="1600" kern="50" dirty="0">
                        <a:latin typeface="+mj-lt"/>
                        <a:ea typeface="Lucida Sans Unicode"/>
                        <a:cs typeface="Times New Roman"/>
                      </a:endParaRPr>
                    </a:p>
                  </a:txBody>
                  <a:tcPr marL="21292" marR="21292" marT="21292" marB="212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500042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Основные мероприятия муниципальной программы внутригородского муниципального образования Санкт-Петербурга муниципальный округ Пороховые по организации и проведению досуговых мероприятий для жителей муниципального образования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389746"/>
          <a:ext cx="8643997" cy="4539586"/>
        </p:xfrm>
        <a:graphic>
          <a:graphicData uri="http://schemas.openxmlformats.org/drawingml/2006/table">
            <a:tbl>
              <a:tblPr/>
              <a:tblGrid>
                <a:gridCol w="571504"/>
                <a:gridCol w="3571900"/>
                <a:gridCol w="753221"/>
                <a:gridCol w="818415"/>
                <a:gridCol w="1472014"/>
                <a:gridCol w="1456943"/>
              </a:tblGrid>
              <a:tr h="9702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изм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Срок исполнения мероприятий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Необходимый объем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финансирования (тыс. руб.)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29408" marR="29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Организация посещения жителями округа музеев, театров и концертов</a:t>
                      </a:r>
                    </a:p>
                  </a:txBody>
                  <a:tcPr marL="29408" marR="29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В течение года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 spc="-45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Организация и проведение автобусных экскурсий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2-4 кварталы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 spc="-45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1800,0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Организация посещения жителями округа концерта, посвященного Дню Победы Советского народа в Великой Отечественной войне 1941-1945 годов</a:t>
                      </a:r>
                    </a:p>
                  </a:txBody>
                  <a:tcPr marL="29408" marR="29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чел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6100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 квартал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 spc="-45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6300,0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Организация посещения жителями округа детских новогодних мероприятий</a:t>
                      </a:r>
                    </a:p>
                  </a:txBody>
                  <a:tcPr marL="29408" marR="29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cap="all" spc="-45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3000,0</a:t>
                      </a:r>
                      <a:endParaRPr lang="ru-RU" sz="16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2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ИТОГО ПО ПРОГРАММЕ</a:t>
                      </a: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spc="-45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11800,0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9408" marR="29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50004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Основные мероприятия муниципальной программы внутригородского муниципального образования Санкт-Петербурга муниципальный округ Пороховые по обеспечению условий для развития на территории муниципального образования физической культуры и массового спорта, организации и проведению официальных физкультурных мероприятий, физкультурно-оздоровительных мероприятий и спортивных мероприятий муниципального образования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2214554"/>
          <a:ext cx="8715434" cy="3286149"/>
        </p:xfrm>
        <a:graphic>
          <a:graphicData uri="http://schemas.openxmlformats.org/drawingml/2006/table">
            <a:tbl>
              <a:tblPr/>
              <a:tblGrid>
                <a:gridCol w="785818"/>
                <a:gridCol w="3592185"/>
                <a:gridCol w="706060"/>
                <a:gridCol w="706060"/>
                <a:gridCol w="1513190"/>
                <a:gridCol w="1412121"/>
              </a:tblGrid>
              <a:tr h="9407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изм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Срок исполнения мероприятий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Необходимый объем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финансирования (тыс.руб.)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Создание условий для развития оздоровительной физкультуры</a:t>
                      </a: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участн.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Февраль - декабрь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350,0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Оказание содействия в проведении спортивных внутридворовых турниров</a:t>
                      </a: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участн.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Май – Сентябрь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Организация и проведение личного и командного турнира по боулингу среди жителей муниципального образования</a:t>
                      </a: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участн.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Ноябрь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170,0</a:t>
                      </a:r>
                    </a:p>
                  </a:txBody>
                  <a:tcPr marL="30752" marR="30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0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ИТОГО ПО ПРОГРАММЕ: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spc="-45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0752" marR="30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Основные мероприятия муниципальной программы внутригородского муниципального образования Санкт-Петербурга муниципальный округ Пороховые по участию в создании условий для реализации мер, направленных на укрепление межнационального и межконфессионального согласия, сохранению и развитию языков и культуры народов Российской Федерации, проживающих на территории муниципального образования, социальной и культурной адаптации мигрантов, профилактике межнациональных (межэтнических) конфликтов 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3000372"/>
          <a:ext cx="8715435" cy="1066800"/>
        </p:xfrm>
        <a:graphic>
          <a:graphicData uri="http://schemas.openxmlformats.org/drawingml/2006/table">
            <a:tbl>
              <a:tblPr/>
              <a:tblGrid>
                <a:gridCol w="785818"/>
                <a:gridCol w="3724458"/>
                <a:gridCol w="718696"/>
                <a:gridCol w="718696"/>
                <a:gridCol w="1332550"/>
                <a:gridCol w="143521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661" marR="12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</a:p>
                  </a:txBody>
                  <a:tcPr marL="12661" marR="12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400" dirty="0" err="1">
                          <a:latin typeface="+mj-lt"/>
                          <a:ea typeface="Times New Roman"/>
                          <a:cs typeface="Times New Roman"/>
                        </a:rPr>
                        <a:t>изм</a:t>
                      </a:r>
                      <a:endParaRPr lang="ru-RU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2661" marR="12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</a:txBody>
                  <a:tcPr marL="12661" marR="12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Срок исполнения мероприятий</a:t>
                      </a:r>
                    </a:p>
                  </a:txBody>
                  <a:tcPr marL="12661" marR="12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Необходимый объем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финансирования (тыс.руб.)</a:t>
                      </a:r>
                    </a:p>
                  </a:txBody>
                  <a:tcPr marL="12661" marR="126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12661" marR="12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4071942"/>
          <a:ext cx="8715436" cy="1219200"/>
        </p:xfrm>
        <a:graphic>
          <a:graphicData uri="http://schemas.openxmlformats.org/drawingml/2006/table">
            <a:tbl>
              <a:tblPr/>
              <a:tblGrid>
                <a:gridCol w="785818"/>
                <a:gridCol w="3714776"/>
                <a:gridCol w="714380"/>
                <a:gridCol w="714380"/>
                <a:gridCol w="1357322"/>
                <a:gridCol w="1428760"/>
              </a:tblGrid>
              <a:tr h="652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600" dirty="0" smtClean="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Организация и проведение автобусных экскурсионных программ по тематике программы («Город всех вер» или «Межконфессиональный Петербург»)</a:t>
                      </a: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Times New Roman"/>
                        </a:rPr>
                        <a:t>4 квартал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8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j-lt"/>
                          <a:ea typeface="Times New Roman"/>
                          <a:cs typeface="Times New Roman"/>
                        </a:rPr>
                        <a:t>ИТОГО ПО ПРОГРАММЕ: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spc="-45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6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88640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42844" y="1857364"/>
            <a:ext cx="1643074" cy="78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Новогодний </a:t>
            </a:r>
          </a:p>
          <a:p>
            <a:pPr algn="ctr" defTabSz="10287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праздник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830333" y="692696"/>
            <a:ext cx="40118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Основные мероприятия,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запланированные на 2020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7429520" y="3786190"/>
            <a:ext cx="1571636" cy="62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algn="ctr" defTabSz="10287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Турнир </a:t>
            </a:r>
          </a:p>
          <a:p>
            <a:pPr algn="ctr" defTabSz="10287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боулингу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Рисунок 15" descr="e_0o602mR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643050"/>
            <a:ext cx="2286016" cy="1524010"/>
          </a:xfrm>
          <a:prstGeom prst="rect">
            <a:avLst/>
          </a:prstGeom>
        </p:spPr>
      </p:pic>
      <p:pic>
        <p:nvPicPr>
          <p:cNvPr id="17" name="Рисунок 16" descr="cvk-GNXwmy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643050"/>
            <a:ext cx="2321736" cy="1547824"/>
          </a:xfrm>
          <a:prstGeom prst="rect">
            <a:avLst/>
          </a:prstGeom>
        </p:spPr>
      </p:pic>
      <p:pic>
        <p:nvPicPr>
          <p:cNvPr id="27" name="Рисунок 26" descr="0_1dcd5a_1a84c20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643050"/>
            <a:ext cx="2286016" cy="1522487"/>
          </a:xfrm>
          <a:prstGeom prst="rect">
            <a:avLst/>
          </a:prstGeom>
        </p:spPr>
      </p:pic>
      <p:pic>
        <p:nvPicPr>
          <p:cNvPr id="28" name="Рисунок 27" descr="20181116145703_IMG_23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286124"/>
            <a:ext cx="2190765" cy="1643074"/>
          </a:xfrm>
          <a:prstGeom prst="rect">
            <a:avLst/>
          </a:prstGeom>
        </p:spPr>
      </p:pic>
      <p:pic>
        <p:nvPicPr>
          <p:cNvPr id="29" name="Рисунок 28" descr="20181116161320_IMG_23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286124"/>
            <a:ext cx="2190766" cy="1643074"/>
          </a:xfrm>
          <a:prstGeom prst="rect">
            <a:avLst/>
          </a:prstGeom>
        </p:spPr>
      </p:pic>
      <p:pic>
        <p:nvPicPr>
          <p:cNvPr id="30" name="Рисунок 29" descr="IMG_39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286124"/>
            <a:ext cx="2285984" cy="1660910"/>
          </a:xfrm>
          <a:prstGeom prst="rect">
            <a:avLst/>
          </a:prstGeom>
        </p:spPr>
      </p:pic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14282" y="5643578"/>
            <a:ext cx="15001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algn="ctr" defTabSz="10287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Экскурсии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Рисунок 31" descr="0acc389f-a0f7-4165-b457-a7a536f1f8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5918" y="5143512"/>
            <a:ext cx="2286016" cy="1500198"/>
          </a:xfrm>
          <a:prstGeom prst="rect">
            <a:avLst/>
          </a:prstGeom>
        </p:spPr>
      </p:pic>
      <p:pic>
        <p:nvPicPr>
          <p:cNvPr id="33" name="Рисунок 32" descr="e7b13966-4b1c-46db-acfc-07dc11e5e6a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6248" y="5143512"/>
            <a:ext cx="2214578" cy="1571636"/>
          </a:xfrm>
          <a:prstGeom prst="rect">
            <a:avLst/>
          </a:prstGeom>
        </p:spPr>
      </p:pic>
      <p:pic>
        <p:nvPicPr>
          <p:cNvPr id="35" name="Рисунок 34" descr="da8e2766-8a9d-4d5e-b5f5-c44b5ee6578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0" y="5143512"/>
            <a:ext cx="2143108" cy="1553753"/>
          </a:xfrm>
          <a:prstGeom prst="rect">
            <a:avLst/>
          </a:prstGeom>
        </p:spPr>
      </p:pic>
      <p:pic>
        <p:nvPicPr>
          <p:cNvPr id="18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88640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830333" y="692696"/>
            <a:ext cx="3838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Мероприятия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75-летию Великой Победы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0cPe3Hd0i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500174"/>
            <a:ext cx="2666987" cy="2000240"/>
          </a:xfrm>
          <a:prstGeom prst="rect">
            <a:avLst/>
          </a:prstGeom>
        </p:spPr>
      </p:pic>
      <p:pic>
        <p:nvPicPr>
          <p:cNvPr id="31" name="Рисунок 30" descr="IMG_5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500174"/>
            <a:ext cx="3000396" cy="2000264"/>
          </a:xfrm>
          <a:prstGeom prst="rect">
            <a:avLst/>
          </a:prstGeom>
        </p:spPr>
      </p:pic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85720" y="1928802"/>
            <a:ext cx="2143108" cy="78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algn="ctr" defTabSz="1028700">
              <a:lnSpc>
                <a:spcPct val="80000"/>
              </a:lnSpc>
              <a:spcBef>
                <a:spcPct val="20000"/>
              </a:spcBef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Праздничный концерт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Рисунок 34" descr="2019-02-05 13-37-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929066"/>
            <a:ext cx="2750331" cy="2000264"/>
          </a:xfrm>
          <a:prstGeom prst="rect">
            <a:avLst/>
          </a:prstGeom>
        </p:spPr>
      </p:pic>
      <p:pic>
        <p:nvPicPr>
          <p:cNvPr id="36" name="Рисунок 35" descr="2019-02-05 13-31-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929066"/>
            <a:ext cx="3000396" cy="2071702"/>
          </a:xfrm>
          <a:prstGeom prst="rect">
            <a:avLst/>
          </a:prstGeom>
        </p:spPr>
      </p:pic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6786578" y="450057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algn="ctr" defTabSz="1028700">
              <a:lnSpc>
                <a:spcPct val="80000"/>
              </a:lnSpc>
              <a:spcBef>
                <a:spcPct val="20000"/>
              </a:spcBef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Подарки        и цветы ветеранам</a:t>
            </a: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44" y="0"/>
            <a:ext cx="9154344" cy="6858000"/>
          </a:xfrm>
          <a:prstGeom prst="rect">
            <a:avLst/>
          </a:prstGeom>
        </p:spPr>
      </p:pic>
      <p:pic>
        <p:nvPicPr>
          <p:cNvPr id="5" name="Содержимое 7" descr="стилизованный 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96" cy="102401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9764" cy="11430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357298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/>
              <a:t>Бюджет играет центральную роль в экономике Санкт-Петербурга, а местный бюджет каждого из 111 муниципальных образований является его составной частью и направлен на решение различных задач в рамках полномочий муниципальных округов, определяемых статьей 10 Закона Санкт-Петербурга от 23.09.2009 № 420-79 «О местном самоуправлении в Санкт- Петербурге». </a:t>
            </a:r>
          </a:p>
          <a:p>
            <a:pPr indent="361950" algn="just"/>
            <a:r>
              <a:rPr lang="ru-RU" sz="1600" dirty="0" smtClean="0"/>
              <a:t>Внимательное изучение бюджета дает представление об экономических целях муниципальной власти, ее политике, распределению ею финансовых ресурсов. </a:t>
            </a:r>
          </a:p>
          <a:p>
            <a:pPr indent="361950" algn="just"/>
            <a:r>
              <a:rPr lang="ru-RU" sz="1600" dirty="0" smtClean="0"/>
              <a:t>Местный бюджет формируется за счет поступления налогов от граждан и организаций, функционирующих на территории округа. Одной из важнейших задач бюджетной политики является обеспечение прозрачности и открытости бюджетного процесса. </a:t>
            </a:r>
          </a:p>
          <a:p>
            <a:pPr indent="361950" algn="just"/>
            <a:r>
              <a:rPr lang="ru-RU" sz="1600" dirty="0" smtClean="0"/>
              <a:t>Уже сегодня информация о всех стадиях бюджетного процесса, о плановых показателях местного бюджета и его исполнении доступна для всех заинтересованных пользователей и размещается на официальном сайте муниципального образования </a:t>
            </a:r>
            <a:r>
              <a:rPr lang="ru-RU" sz="1600" dirty="0" err="1" smtClean="0"/>
              <a:t>мопороховые.рф</a:t>
            </a:r>
            <a:r>
              <a:rPr lang="ru-RU" sz="1600" dirty="0" smtClean="0"/>
              <a:t> в сети Интернет. </a:t>
            </a:r>
          </a:p>
          <a:p>
            <a:pPr indent="361950" algn="just"/>
            <a:r>
              <a:rPr lang="ru-RU" sz="1600" dirty="0" smtClean="0"/>
              <a:t>Бюджет муниципального образования Пороховые на 2020 год познакомит Вас с основными показателями доходов и расходов бюджета, приоритетными направлениями деятельности муниципального образования в 2020 году.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44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7" descr="стилизованный гер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50681" cy="10081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428736"/>
            <a:ext cx="4000496" cy="3880300"/>
          </a:xfrm>
          <a:prstGeom prst="rect">
            <a:avLst/>
          </a:prstGeom>
        </p:spPr>
        <p:txBody>
          <a:bodyPr vert="horz" lIns="77925" tIns="38963" rIns="77925" bIns="38963" anchor="b">
            <a:noAutofit/>
          </a:bodyPr>
          <a:lstStyle/>
          <a:p>
            <a:pPr marL="413003">
              <a:spcBef>
                <a:spcPct val="0"/>
              </a:spcBef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413003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МО Пороховые – третье по численности населения муниципальное образование Санкт-Петербурга;</a:t>
            </a:r>
          </a:p>
          <a:p>
            <a:pPr marL="413003">
              <a:spcBef>
                <a:spcPct val="0"/>
              </a:spcBef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413003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Площадь территории - 7,3 км</a:t>
            </a:r>
            <a:r>
              <a:rPr lang="ru-RU" sz="2000" b="1" baseline="30000" dirty="0" smtClean="0">
                <a:solidFill>
                  <a:srgbClr val="0070C0"/>
                </a:solidFill>
              </a:rPr>
              <a:t>2</a:t>
            </a:r>
          </a:p>
          <a:p>
            <a:pPr marL="413003">
              <a:spcBef>
                <a:spcPct val="0"/>
              </a:spcBef>
              <a:defRPr/>
            </a:pPr>
            <a:endParaRPr lang="ru-RU" sz="2000" baseline="30000" dirty="0" smtClean="0">
              <a:solidFill>
                <a:srgbClr val="0070C0"/>
              </a:solidFill>
            </a:endParaRPr>
          </a:p>
          <a:p>
            <a:pPr marL="413003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Численность населения – </a:t>
            </a:r>
          </a:p>
          <a:p>
            <a:pPr marL="413003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137 062 человека </a:t>
            </a:r>
          </a:p>
          <a:p>
            <a:pPr marL="413003">
              <a:spcBef>
                <a:spcPct val="0"/>
              </a:spcBef>
              <a:defRPr/>
            </a:pPr>
            <a:endParaRPr lang="ru-RU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70C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9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69764" cy="1143008"/>
          </a:xfrm>
          <a:prstGeom prst="rect">
            <a:avLst/>
          </a:prstGeom>
          <a:noFill/>
        </p:spPr>
      </p:pic>
      <p:pic>
        <p:nvPicPr>
          <p:cNvPr id="1026" name="Picture 2" descr="Z:\Благоустройство\2020\Карты\Пороховые\Пороховые\Krasnogvard_А0_19_ Ю_iПороховые125х157_макет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642918"/>
            <a:ext cx="47238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28926" y="571480"/>
            <a:ext cx="3668418" cy="928694"/>
          </a:xfrm>
          <a:prstGeom prst="rect">
            <a:avLst/>
          </a:prstGeom>
        </p:spPr>
        <p:txBody>
          <a:bodyPr vert="horz" lIns="38963" tIns="38963" rIns="38963" bIns="38963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Список терминов</a:t>
            </a:r>
            <a:endParaRPr kumimoji="0" lang="ru-RU" sz="2000" b="1" i="0" u="none" strike="noStrike" kern="1200" cap="all" spc="0" normalizeH="0" baseline="0" noProof="0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1209420"/>
            <a:ext cx="8677628" cy="5648580"/>
          </a:xfrm>
          <a:prstGeom prst="rect">
            <a:avLst/>
          </a:prstGeom>
        </p:spPr>
        <p:txBody>
          <a:bodyPr vert="horz" lIns="77925" tIns="38963" rIns="77925" bIns="38963" anchor="b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Доходы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– превышение расходов бюджета над его доходами (-).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–превышение доходов бюджета над его расходами (+).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Субвенция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обеспечения обязанностей по выполнению переданных полномочий.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Субсидия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Российской Федерации другому бюджету бюджетной системы Российской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Федерации в целях исполнения обязанностей по решению вопросов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местного значения.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Дотация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– средства, предоставляемые одним бюджетом бюджетной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системы Российской Федерации другому бюджету бюджетной системы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Российской Федерации в целях выравнивания финансовых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 возможностей для решения вопросов местного значения.</a:t>
            </a:r>
          </a:p>
          <a:p>
            <a:pPr marL="413003">
              <a:spcBef>
                <a:spcPct val="0"/>
              </a:spcBef>
              <a:defRPr/>
            </a:pPr>
            <a:endParaRPr lang="ru-RU" sz="12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70C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750302"/>
            <a:ext cx="8391306" cy="5607655"/>
          </a:xfrm>
          <a:prstGeom prst="rect">
            <a:avLst/>
          </a:prstGeom>
        </p:spPr>
        <p:txBody>
          <a:bodyPr vert="horz" lIns="77925" tIns="38963" rIns="77925" bIns="38963" anchor="b">
            <a:noAutofit/>
          </a:bodyPr>
          <a:lstStyle/>
          <a:p>
            <a:pPr marL="413003">
              <a:spcBef>
                <a:spcPct val="0"/>
              </a:spcBef>
              <a:defRPr/>
            </a:pPr>
            <a:endParaRPr lang="ru-RU" sz="1400" b="1" dirty="0" smtClean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9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214422"/>
            <a:ext cx="800105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Доходы местного бюджета МО Пороховые, запланированные Комитетом финансов Санкт-Петербурга на 2020 год, составляют всего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696 рублей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в расчёте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одного человека, что в разы меньше, чем  у большинства муниципальных образований. </a:t>
            </a:r>
          </a:p>
          <a:p>
            <a:pPr marR="0" lvl="0" indent="3619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расчёту Комитета финансов в 2020 году в муниципальных образованиях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группы, в которую входит МО Пороховые, доходы на одного жителя  составят: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МО № 65 - 1347 руб./чел., 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МО Озеро Долгое - 1395 руб./чел.,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МО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Шувалово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Озерки - 1411 руб./чел., </a:t>
            </a:r>
          </a:p>
          <a:p>
            <a:pPr marR="0" lvl="0" indent="36195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соседних муниципальных образованиях Красногвардейского района: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Полюстрово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- 1490 руб./чел.,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 Большая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Охта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- 1637 руб./чел.,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 Малая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Охта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-1910 руб./чел., 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 Ржевка - 1985 руб./чел.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928670"/>
            <a:ext cx="8391306" cy="5000659"/>
          </a:xfrm>
          <a:prstGeom prst="rect">
            <a:avLst/>
          </a:prstGeom>
        </p:spPr>
        <p:txBody>
          <a:bodyPr vert="horz" lIns="77925" tIns="38963" rIns="77925" bIns="38963" anchor="b">
            <a:noAutofit/>
          </a:bodyPr>
          <a:lstStyle/>
          <a:p>
            <a:pPr marL="413003">
              <a:spcBef>
                <a:spcPct val="0"/>
              </a:spcBef>
              <a:defRPr/>
            </a:pPr>
            <a:endParaRPr lang="ru-RU" sz="1400" b="1" dirty="0" smtClean="0">
              <a:solidFill>
                <a:schemeClr val="tx1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Основные приоритеты социально-экономического развития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МО Пороховые в 2020 году</a:t>
            </a:r>
          </a:p>
          <a:p>
            <a:pPr algn="just"/>
            <a:endParaRPr lang="ru-RU" sz="2000" dirty="0" smtClean="0">
              <a:solidFill>
                <a:srgbClr val="00B0F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условий для комфортного проживания населения путем реализации мероприятий по благоустройству территории муниципального образования, ремонту и реконструкции объектов коммунального хозяйства;</a:t>
            </a:r>
            <a:endParaRPr lang="ru-RU" sz="1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развитие отраслей социальной сферы, повышение качества, доступности и разнообразия, предоставляемых гражданам муниципальных услуг;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организация культурного досуга и обеспечение населения муниципального образования услугами культуры;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повышение уровня физкультурно-оздоровительной и профилактической работы с населением, пропаганда и поддержание здорового образа жизни;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повышение эффективности управления муниципальным имуществом.</a:t>
            </a:r>
          </a:p>
        </p:txBody>
      </p:sp>
      <p:pic>
        <p:nvPicPr>
          <p:cNvPr id="9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2771" y="877943"/>
            <a:ext cx="75316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параметры местного бюджета МО Пороховые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2020 и плановый период 2021-2022 гг.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323528" y="1772816"/>
          <a:ext cx="7776864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14290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0ec19e762b191f809d303ddba0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344" cy="6858000"/>
          </a:xfrm>
          <a:prstGeom prst="rect">
            <a:avLst/>
          </a:prstGeom>
        </p:spPr>
      </p:pic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187624" y="140023"/>
            <a:ext cx="648072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/>
          <a:lstStyle/>
          <a:p>
            <a:pPr defTabSz="102870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Внутригородское муниципальное образование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муниципальный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округ Пороховые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42976" y="1142984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Темпы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роста доходов 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2020-2022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г.г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785926"/>
          <a:ext cx="7920880" cy="4071966"/>
        </p:xfrm>
        <a:graphic>
          <a:graphicData uri="http://schemas.openxmlformats.org/drawingml/2006/table">
            <a:tbl>
              <a:tblPr/>
              <a:tblGrid>
                <a:gridCol w="4536504"/>
                <a:gridCol w="1152128"/>
                <a:gridCol w="1080120"/>
                <a:gridCol w="1152128"/>
              </a:tblGrid>
              <a:tr h="3940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Темпы роста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Налог, взимаемый в связи с применением 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упрощенной системы 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налогообложения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113,20%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113,00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112,00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Единый налог на вмененный доход для отдельных 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видов деятельности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Налог, взимаемый в связи с применением 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патентной системы 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налогообложения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130,0%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130,0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130,0%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5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штрафы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103,97%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103,89%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104,08%</a:t>
                      </a:r>
                      <a:endParaRPr lang="ru-RU" sz="1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Z:\ПРЕСС-СЕКРЕТАРЬ\Герб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09133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2881</TotalTime>
  <Words>2998</Words>
  <Application>Microsoft Office PowerPoint</Application>
  <PresentationFormat>Экран (4:3)</PresentationFormat>
  <Paragraphs>731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Alexandra</dc:creator>
  <cp:lastModifiedBy>NatashaKuz</cp:lastModifiedBy>
  <cp:revision>162</cp:revision>
  <dcterms:created xsi:type="dcterms:W3CDTF">2018-11-16T12:58:50Z</dcterms:created>
  <dcterms:modified xsi:type="dcterms:W3CDTF">2019-12-31T10:05:42Z</dcterms:modified>
</cp:coreProperties>
</file>